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8" r:id="rId4"/>
    <p:sldId id="275" r:id="rId5"/>
    <p:sldId id="279" r:id="rId6"/>
    <p:sldId id="276" r:id="rId7"/>
    <p:sldId id="281" r:id="rId8"/>
    <p:sldId id="283" r:id="rId9"/>
    <p:sldId id="261" r:id="rId10"/>
    <p:sldId id="260" r:id="rId11"/>
    <p:sldId id="284" r:id="rId12"/>
    <p:sldId id="288" r:id="rId13"/>
    <p:sldId id="285" r:id="rId14"/>
    <p:sldId id="286" r:id="rId15"/>
    <p:sldId id="274" r:id="rId16"/>
    <p:sldId id="273" r:id="rId17"/>
    <p:sldId id="287" r:id="rId18"/>
    <p:sldId id="259" r:id="rId19"/>
    <p:sldId id="272" r:id="rId20"/>
    <p:sldId id="290" r:id="rId21"/>
    <p:sldId id="263" r:id="rId22"/>
    <p:sldId id="271" r:id="rId23"/>
    <p:sldId id="264" r:id="rId24"/>
    <p:sldId id="267" r:id="rId25"/>
    <p:sldId id="266" r:id="rId26"/>
    <p:sldId id="289" r:id="rId27"/>
    <p:sldId id="269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B3313-1BAB-4D80-B45C-A444AE4D1AC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3CA4E7-CF06-4B57-B1E7-D5986C38A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313-1BAB-4D80-B45C-A444AE4D1AC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4E7-CF06-4B57-B1E7-D5986C38A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57B3313-1BAB-4D80-B45C-A444AE4D1AC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3CA4E7-CF06-4B57-B1E7-D5986C38A6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206680" cy="3528392"/>
          </a:xfrm>
        </p:spPr>
        <p:txBody>
          <a:bodyPr>
            <a:noAutofit/>
          </a:bodyPr>
          <a:lstStyle/>
          <a:p>
            <a:r>
              <a:rPr lang="ru-RU" sz="3200">
                <a:solidFill>
                  <a:srgbClr val="0070C0"/>
                </a:solidFill>
                <a:effectLst/>
              </a:rPr>
              <a:t>Накопление социального опыта через использование структурированного подхода при реализации учебного курса «Окружающий социальный мир» в 3-4 классе-комплекте для обучающихся с ментальными нарушениями (вариант 2) 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492480" cy="1199704"/>
          </a:xfrm>
        </p:spPr>
        <p:txBody>
          <a:bodyPr>
            <a:normAutofit/>
          </a:bodyPr>
          <a:lstStyle/>
          <a:p>
            <a:r>
              <a:rPr lang="ru-RU" sz="2400"/>
              <a:t>ГОУ ЯО «Переславль-Залесская школа-интернат № 3»</a:t>
            </a:r>
          </a:p>
          <a:p>
            <a:r>
              <a:rPr lang="ru-RU" sz="2400"/>
              <a:t>Гришанова Н.С., учитель </a:t>
            </a:r>
          </a:p>
        </p:txBody>
      </p:sp>
    </p:spTree>
    <p:extLst>
      <p:ext uri="{BB962C8B-B14F-4D97-AF65-F5344CB8AC3E}">
        <p14:creationId xmlns:p14="http://schemas.microsoft.com/office/powerpoint/2010/main" val="6136989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68" y="188639"/>
            <a:ext cx="879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Подготовка к экскурсии</a:t>
            </a:r>
          </a:p>
        </p:txBody>
      </p:sp>
      <p:pic>
        <p:nvPicPr>
          <p:cNvPr id="5124" name="Picture 4" descr="C:\Users\учитель\Pictures\dTjrPH5RhpS_yaE94X0JV93pqO0vzbBAPrFOfvhU6chmFnr6PvLkLPZyTWAd7gO-S-7RJ66u0hCya1P1IC5DgP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07692"/>
            <a:ext cx="5489332" cy="25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3356992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185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Праздники. Экскурсия на «Аллею Славы» совместно с родителями</a:t>
            </a:r>
          </a:p>
        </p:txBody>
      </p:sp>
      <p:pic>
        <p:nvPicPr>
          <p:cNvPr id="2051" name="Picture 3" descr="C:\Users\учитель\Pictures\awlj3xpJ2iy7l__mjCRAt0lOrAw6uzlM2SYPpOg8hhv3cIbFJ5t31GY4wgaQWNKSjpkrMLnaDC8rBnnHr2BqL8C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091645"/>
            <a:ext cx="3672408" cy="35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Pictures\DTF7Qh9qhdczNKCfOXlyV-F5VHMg_ysOCxprc9e6QzaimizVmHlwxOT0jgr8MYCO2g6DDK_Z_mpjMn14lUTdit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356992"/>
            <a:ext cx="4709914" cy="3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689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293096"/>
            <a:ext cx="2992983" cy="221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учитель\Pictures\On2JdcosG3osOSW7SUfzrCeqp4nLcqI8BtTKtBtxegz2ax9TbIYPtK5BeuFVbjy-UxsAs6hgzGhECBpAoHn11eV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983" y="938337"/>
            <a:ext cx="2333960" cy="34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Pictures\NfFGL-0EAjjUikYvW4o_hF6cMtjeE4dqichXT7lg2xgqQhJZAi9uy03e8ZkLIaZ6EyXKpLGbQafPMF-mso4vvp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780" y="4293096"/>
            <a:ext cx="3176967" cy="22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</a:rPr>
              <a:t>Подготовка к экскурсии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070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42" y="4411724"/>
            <a:ext cx="2707019" cy="15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151" y="4499421"/>
            <a:ext cx="24685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730950" y="4344988"/>
            <a:ext cx="24257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792" y="1437481"/>
            <a:ext cx="238045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учитель\Pictures\vkcWLPL2nQ907GIHsk5io8HSQsitYgc8IxMkRSTwwKDICp13wtPBL_P9Zj47utsH5VraP-e56Q1GLT53j2hjvnw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242" y="1437481"/>
            <a:ext cx="1953725" cy="26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Посещение социокультурных мест детей совместно с родителями </a:t>
            </a:r>
          </a:p>
        </p:txBody>
      </p:sp>
      <p:pic>
        <p:nvPicPr>
          <p:cNvPr id="1031" name="Picture 7" descr="C:\Users\учитель\Pictures\196Plr5Mbdpd55JNGSkN5txXVjFDIVSaNqLhM6NhqBhhq7LgLY4stOaZxM0fqLSH-FKlctM1HCPrkcMmKqtc8vz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56440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186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</a:rPr>
              <a:t>Мы узнаем свой город. Работа после экскурсий по городу с родителями.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163653"/>
            <a:ext cx="251142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71670" y="3281787"/>
            <a:ext cx="2739833" cy="202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230545" y="3570657"/>
            <a:ext cx="2861444" cy="21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3943" y="4057749"/>
            <a:ext cx="35115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47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412776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Знания, полученные на экскурсиях, расширяла и закрепляла на занятиях и в сюжетно-ролевых играх. После экскурсии проводила занятия. Здесь мы с детьми выполняли поделки из готовых форм, слушали художественную литературу, дети рассказывали (неговорящие и ТНР используют схему «Я видел …»,  «Мне понравилось …») о том, где были и что видели, рисовали их впечатления.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368" y="188639"/>
            <a:ext cx="879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Работы по материалам экскурсии</a:t>
            </a:r>
          </a:p>
        </p:txBody>
      </p:sp>
    </p:spTree>
    <p:extLst>
      <p:ext uri="{BB962C8B-B14F-4D97-AF65-F5344CB8AC3E}">
        <p14:creationId xmlns:p14="http://schemas.microsoft.com/office/powerpoint/2010/main" val="26518692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368" y="188639"/>
            <a:ext cx="879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 Работа с личными фотографиями. Одноклассники и педагоги, моя школа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2255837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268760"/>
            <a:ext cx="4166143" cy="208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3573016"/>
            <a:ext cx="5616624" cy="25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279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</a:rPr>
              <a:t>Работа с личными фотографиями. Праздники</a:t>
            </a:r>
            <a:r>
              <a:rPr lang="ru-RU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44" y="4861620"/>
            <a:ext cx="3497088" cy="19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4149080"/>
            <a:ext cx="4042520" cy="204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14755"/>
            <a:ext cx="3839072" cy="17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214755"/>
            <a:ext cx="27559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01" y="3009050"/>
            <a:ext cx="3407024" cy="18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232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368" y="188639"/>
            <a:ext cx="879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Использование социальных историй.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971" y="746164"/>
            <a:ext cx="4569045" cy="32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pinimg.com/originals/9a/d6/e7/9ad6e7ffae060ff12fedbbe9803ea9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711859"/>
            <a:ext cx="2979254" cy="38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0.userapi.com/s/v1/ig2/pf6Yezfcy1GgT0rzjvjSYV-pQpSl1EUynpp6Cjs7baKy_EO9aRvXm2vL4YsFhjXA-ISsG8CHgimzPfrB8genaaiD.jpg?quality=95&amp;as=32x15,48x23,72x34,108x51,160x75,240x113,360x170,480x226,540x254,640x302,720x339,1025x483&amp;from=bu&amp;cs=1025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934" y="4149080"/>
            <a:ext cx="4626620" cy="21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174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29" y="1002349"/>
            <a:ext cx="2351151" cy="310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4306482"/>
            <a:ext cx="4606280" cy="255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Использование мнемотаблиц по темам.</a:t>
            </a: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585" r="14081" b="3247"/>
          <a:stretch>
            <a:fillRect/>
          </a:stretch>
        </p:blipFill>
        <p:spPr bwMode="auto">
          <a:xfrm>
            <a:off x="6710164" y="616172"/>
            <a:ext cx="2160240" cy="38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472" y="1628800"/>
            <a:ext cx="3968744" cy="223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712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4193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34343C"/>
                </a:solidFill>
                <a:latin typeface="YS Text"/>
              </a:rPr>
              <a:t>Цель программы </a:t>
            </a:r>
            <a:r>
              <a:rPr lang="ru-RU">
                <a:solidFill>
                  <a:srgbClr val="34343C"/>
                </a:solidFill>
                <a:latin typeface="YS Text"/>
              </a:rPr>
              <a:t>– формирование представлений о человеке, его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социальном окружении, ориентации в социальной среде и общепринятых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правилах поведения у учащихся с умственной отсталостью (интеллектуальными нарушениями) (вариант 2).</a:t>
            </a:r>
          </a:p>
          <a:p>
            <a:r>
              <a:rPr lang="ru-RU" b="1">
                <a:solidFill>
                  <a:srgbClr val="34343C"/>
                </a:solidFill>
                <a:latin typeface="YS Text"/>
              </a:rPr>
              <a:t>Достижение поставленной цели обеспечивается решением следующих</a:t>
            </a:r>
          </a:p>
          <a:p>
            <a:r>
              <a:rPr lang="ru-RU" b="1">
                <a:solidFill>
                  <a:srgbClr val="34343C"/>
                </a:solidFill>
                <a:latin typeface="YS Text"/>
              </a:rPr>
              <a:t>задач: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1 Формирование первоначальных представлений о мире, созданном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человеком: о доме, школе, электробытовых приборах, продуктах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питания, транспорте; государстве Россия; праздниках.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2 Формирование о функциональном назначении окружающих предметов.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3 Формирование представлений об окружающих людях: овладение первоначальными представлениями о социальной жизни, профессиональных и социальных ролях людей.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4 Отработка умений вести себя согласно общепринятым нормам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поведения.</a:t>
            </a:r>
          </a:p>
          <a:p>
            <a:r>
              <a:rPr lang="ru-RU">
                <a:solidFill>
                  <a:srgbClr val="34343C"/>
                </a:solidFill>
                <a:latin typeface="YS Text"/>
              </a:rPr>
              <a:t>5 Развитие межличностных и групповых отношений.</a:t>
            </a:r>
            <a:endParaRPr lang="ru-RU" b="0" i="0">
              <a:solidFill>
                <a:srgbClr val="34343C"/>
              </a:solidFill>
              <a:effectLst/>
              <a:latin typeface="YS Tex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91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Цель и задачи учебного предмета «Окружающий социальный мир»</a:t>
            </a:r>
          </a:p>
        </p:txBody>
      </p:sp>
    </p:spTree>
    <p:extLst>
      <p:ext uri="{BB962C8B-B14F-4D97-AF65-F5344CB8AC3E}">
        <p14:creationId xmlns:p14="http://schemas.microsoft.com/office/powerpoint/2010/main" val="17136176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Использование медиаматериалов.</a:t>
            </a:r>
          </a:p>
        </p:txBody>
      </p:sp>
      <p:pic>
        <p:nvPicPr>
          <p:cNvPr id="13314" name="Picture 2" descr="C:\Users\учитель\Desktop\фото тел\IMG_20251201_131705_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7673"/>
          <a:stretch>
            <a:fillRect/>
          </a:stretch>
        </p:blipFill>
        <p:spPr bwMode="auto">
          <a:xfrm>
            <a:off x="323528" y="892884"/>
            <a:ext cx="4391771" cy="30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r="21470"/>
          <a:stretch>
            <a:fillRect/>
          </a:stretch>
        </p:blipFill>
        <p:spPr bwMode="auto">
          <a:xfrm>
            <a:off x="4944964" y="887179"/>
            <a:ext cx="3798911" cy="30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9" r="25865"/>
          <a:stretch>
            <a:fillRect/>
          </a:stretch>
        </p:blipFill>
        <p:spPr bwMode="auto">
          <a:xfrm>
            <a:off x="3347864" y="4005064"/>
            <a:ext cx="2736304" cy="272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5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368" y="188639"/>
            <a:ext cx="879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Использования изобразительной деятельности, ручного труда для уточнения представлений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40768"/>
            <a:ext cx="3046076" cy="19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учитель\Pictures\Ne3nmwwSmm9CnfVuYNJZeMSzyMf9FIxvbLoPL26vkJUrL2obm_I8SVMmBHcz_HwI346JWhE8-haSC_Ldid-zXJX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340396"/>
            <a:ext cx="3551040" cy="19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3645024"/>
            <a:ext cx="3553222" cy="262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871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368" y="188639"/>
            <a:ext cx="879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Использование элементов сюжетной игры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443" y="877535"/>
            <a:ext cx="3024336" cy="226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444" y="4079706"/>
            <a:ext cx="3024336" cy="26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548107"/>
            <a:ext cx="3528392" cy="221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767209"/>
            <a:ext cx="3528392" cy="200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124162"/>
            <a:ext cx="16827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187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368" y="188639"/>
            <a:ext cx="879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Использование настольных игр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r="8902"/>
          <a:stretch>
            <a:fillRect/>
          </a:stretch>
        </p:blipFill>
        <p:spPr bwMode="auto">
          <a:xfrm>
            <a:off x="827584" y="1052736"/>
            <a:ext cx="73494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3822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368" y="188639"/>
            <a:ext cx="879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Темпо-ритмические упражнения для отдыха, стимуляции активности, обогащения представлений и словаря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68" y="1052736"/>
            <a:ext cx="3717032" cy="27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052736"/>
            <a:ext cx="3717032" cy="27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133" y="4005064"/>
            <a:ext cx="34040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626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ПРАКТИЧЕСКАЯ РАБОТА</a:t>
            </a:r>
          </a:p>
        </p:txBody>
      </p:sp>
      <p:pic>
        <p:nvPicPr>
          <p:cNvPr id="8194" name="Picture 2" descr="C:\Users\учитель\Pictures\QhE05Vvcnq3ah0SI-XQ0ZVvgKVRkQdi5ppqpKz3kYO_htUkvOiY_WnShmUY0jdD3coNMfSMRRjEO_hbvG9gG3y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08720"/>
            <a:ext cx="3612730" cy="25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учитель\Pictures\_J5sKfnHqNfXjxWr1TC3L_iuQhBB7WMQIKzalvF6ROEJT_3TBnx7NkBM7SpwnBTzpgQ07Pov16wzo0ZEKB5ogv7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908719"/>
            <a:ext cx="4189214" cy="25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учитель\Pictures\q0upp8SNs7fKAt2zO4p5o1-XxKzLhfXbRmRJbH_6wCK_V3lkMpxJ3i3cwFfkSKVt5fqwzz1vAAy8dOLmuF6SuTp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594" y="3584028"/>
            <a:ext cx="2176036" cy="31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1"/>
          <a:stretch>
            <a:fillRect/>
          </a:stretch>
        </p:blipFill>
        <p:spPr bwMode="auto">
          <a:xfrm>
            <a:off x="4857615" y="3584028"/>
            <a:ext cx="1881000" cy="31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361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911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</a:rPr>
              <a:t>Дома родители закрепляют с детьми полученные знания и навыки.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1196752"/>
            <a:ext cx="2119873" cy="257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8" b="27180"/>
          <a:stretch>
            <a:fillRect/>
          </a:stretch>
        </p:blipFill>
        <p:spPr bwMode="auto">
          <a:xfrm>
            <a:off x="2782863" y="1181100"/>
            <a:ext cx="221694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590" y="1197049"/>
            <a:ext cx="2539579" cy="25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970362"/>
            <a:ext cx="2105718" cy="280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906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https://cf2.ppt-online.org/files2/slide/5/5qKGrFDJ3Q1AvV4LgTcYuhlSk8UmRn6eXIMpti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29" y="116632"/>
            <a:ext cx="8715102" cy="65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036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Место предмета «Окружающий социальный мир» в учебном плане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Учебный предмет «Окружающий социальный мир» входит в предметную область «Окружающий мир» обязательной части учебного плана в соответствии с требованиями федерального государственного образовательного стандарта образования обучающихся с умственной отсталостью (интеллектуальными нарушениями). </a:t>
            </a:r>
          </a:p>
          <a:p>
            <a:pPr lvl="0"/>
            <a:r>
              <a:rPr lang="ru-RU"/>
              <a:t>В соответствии с Федеральным примерным базисным учебным планом и учебным планом ГОУ ЯО «Переславль-Залесской школы-интернат №3» предмет   изучается в 3-4  классе-комплекте  2 ч  в неделю (1 час добавляется из формируемой части по согласованию с родителями), 68 ч в год.</a:t>
            </a:r>
          </a:p>
          <a:p>
            <a:pPr lvl="0"/>
            <a:r>
              <a:rPr lang="ru-RU" b="1">
                <a:solidFill>
                  <a:prstClr val="black"/>
                </a:solidFill>
              </a:rPr>
              <a:t>Программа по учебному курсу «Окружающий социальный мир» в ПрАООП представлена следующими разделами:  </a:t>
            </a:r>
            <a:r>
              <a:rPr lang="ru-RU">
                <a:solidFill>
                  <a:prstClr val="black"/>
                </a:solidFill>
              </a:rPr>
              <a:t>«Школа», «Квартира, дом, двор», «Продукты питания», «Предметы быта», «Предметы и материалы, изготовленные человеком», «Город», «Транспорт», «Страна», «Традиции и обычаи».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841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Предметные результаты по программе «Окружающий социальный мир»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Умение ориентироваться в классе, в помещениях школы и школьной территории.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Соблюдение правил учебного поведения.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Обращение (соответственно возможностям ребенка) за помощью к взрослым, когда ситуация этого требует.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Ориентация в местах расположения и называние  учебных принадлежностей (школьная доска, парта, мел, альбом, тетрадь,  карандаш, фломастер, ручка, краски, кисточка, пластилин и т.д.).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Ориентация  в распорядке школьного дня.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Представления о профессиях людей,  работающих в школе.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Представление о себе как обучающемся в коллективе одноклассников.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Представление о дружеских взаимоотношениях.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Следование правилам игры.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Представление о безопасном  поведении на дороге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Представление о правилах безопасного поведения в экстремальных ситуациях.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/>
              <a:t>Представление о правилах приёма гостей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561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627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</a:rPr>
              <a:t>Изучение предмета «Окружающий социальный мир» направлено на формирование следующих базовых учебных действий: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424936" cy="4866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1. соблюдает элементарные правила поведения на уроках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2.  соблюдает элементарные правила поведения на общешкольных мероприятиях, в столовой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3.  использует слова приветствия и прощания, или жесты их заменяющие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4.  понимает простые инструкции педагога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5.  обращается с просьбой (в том числе с использованием ре че-подражательных реакций, жестов, технических средств)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6. </a:t>
            </a:r>
            <a:r>
              <a:rPr lang="ru-RU" sz="1600">
                <a:latin typeface="Times New Roman" pitchFamily="18" charset="0"/>
                <a:ea typeface="Times New Roman"/>
                <a:cs typeface="Times New Roman" pitchFamily="18" charset="0"/>
              </a:rPr>
              <a:t>различает на фото учителей (классного руководителя, учителя музыки, физкультуры и т.д.)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7. правильно воспринимает  изображения (картинка, фотография, пиктограмма), показывает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8. следует простым инструкциям педагога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9. способен удерживать произвольное внимание на выполнении посильного задания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kern="100">
                <a:latin typeface="Times New Roman" pitchFamily="18" charset="0"/>
                <a:ea typeface="Times New Roman"/>
                <a:cs typeface="Times New Roman" pitchFamily="18" charset="0"/>
              </a:rPr>
              <a:t>10. </a:t>
            </a:r>
            <a:r>
              <a:rPr lang="ru-RU" sz="1600">
                <a:latin typeface="Times New Roman" pitchFamily="18" charset="0"/>
                <a:ea typeface="Times New Roman"/>
                <a:cs typeface="Times New Roman" pitchFamily="18" charset="0"/>
              </a:rPr>
              <a:t>осваивает алгоритм действий в знакомых ситуациях</a:t>
            </a:r>
            <a:endParaRPr lang="ru-RU" sz="1600" kern="1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400" kern="100">
              <a:latin typeface="Calibri"/>
              <a:ea typeface="Times New Roman"/>
              <a:cs typeface="Times New Roman" panose="0202060305040502030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600" kern="100">
              <a:effectLst/>
              <a:latin typeface="Calibri"/>
              <a:ea typeface="Times New Roman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450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48880"/>
            <a:ext cx="8712968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>
                <a:latin typeface="Times New Roman"/>
                <a:ea typeface="Times New Roman"/>
                <a:cs typeface="Times New Roman"/>
              </a:rPr>
              <a:t>Программа строится по концентрическому принципу.</a:t>
            </a:r>
            <a:endParaRPr lang="ru-RU" sz="1400">
              <a:latin typeface="Calibri"/>
              <a:ea typeface="Calibri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>
                <a:latin typeface="Times New Roman"/>
                <a:ea typeface="Times New Roman"/>
              </a:rPr>
              <a:t>Формирование представлений должно происходить по принципу "от частного к общему". 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>
                <a:latin typeface="Times New Roman"/>
                <a:ea typeface="Times New Roman"/>
                <a:cs typeface="Times New Roman"/>
              </a:rPr>
              <a:t>Опора на предметно-практическую деятельность.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>
                <a:latin typeface="Times New Roman"/>
                <a:ea typeface="Times New Roman"/>
                <a:cs typeface="Times New Roman"/>
              </a:rPr>
              <a:t> Использование средств альтернативной и дополнительной коммуникации.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>
                <a:latin typeface="Times New Roman"/>
                <a:ea typeface="Times New Roman"/>
                <a:cs typeface="Times New Roman"/>
              </a:rPr>
              <a:t>Обеспечение доступности учебного материала, оптимальность объёма, сложности,  чередование видов деятельности.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>
                <a:latin typeface="Times New Roman"/>
                <a:ea typeface="Times New Roman"/>
                <a:cs typeface="Times New Roman"/>
              </a:rPr>
              <a:t>Повторяемость материала и видов работы в течение года и всего курса обучения.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Особенности обучения по предмету «Окружающий социальный мир»</a:t>
            </a:r>
          </a:p>
        </p:txBody>
      </p:sp>
    </p:spTree>
    <p:extLst>
      <p:ext uri="{BB962C8B-B14F-4D97-AF65-F5344CB8AC3E}">
        <p14:creationId xmlns:p14="http://schemas.microsoft.com/office/powerpoint/2010/main" val="14930479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624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Краткая характеристика класса-комплекта: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596" y="98072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 классе обучается 12 детей, все имеют умеренную умственную отсталость. 2 ребенка имеют синдром Дауна, 3 детей - РАС и ТМНР, 1 ребёнок слабослышащий (кохлеарный имплант).  9 учащихся имеют ТНР, поэтому обучение строится на простых играх, карточках, картинках, реальных предметах и фотографиях из собственного опыта детей,  некоторые дети (4 человека) используют собственные жесты, у 3 детей жестовая речь не формируется, понимание речи  и инструкций на низком уровне. 10 детей работает рука в руку, 2 – нужна организующая и пошаговая помощь. </a:t>
            </a:r>
          </a:p>
        </p:txBody>
      </p:sp>
      <p:pic>
        <p:nvPicPr>
          <p:cNvPr id="2050" name="Picture 2" descr="C:\Users\учитель\Pictures\ljFQaqQdFGdbXW0BbBNdDWpBJGKrlCwvaStS0vtIF0lLggSI6-872SWCZGyuskbL2PZ6Wot4V_e3bpNdk96QUBF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3666233"/>
            <a:ext cx="5429034" cy="30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874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prstClr val="black"/>
                </a:solidFill>
              </a:rPr>
              <a:t>При работе с данной группой детей используется многократное повторение, простые сюжетно-ролевые игры (не все дети включаются), драматизации, экскурсии, работа с предметными и сюжетными картинками, личными фотографиями детей, семьи и т д, работа с реальными предметами, игрушками, используются задания на развитие мелкой и общей моторики, развитие пространственного гнозиса, памяти и мышления.</a:t>
            </a:r>
          </a:p>
          <a:p>
            <a:pPr lvl="0"/>
            <a:r>
              <a:rPr lang="ru-RU">
                <a:solidFill>
                  <a:prstClr val="black"/>
                </a:solidFill>
              </a:rPr>
              <a:t>Основная роль в формировании практических навыков принадлежит родителям, которые закрепляют изученный материал дома.</a:t>
            </a:r>
          </a:p>
        </p:txBody>
      </p:sp>
      <p:pic>
        <p:nvPicPr>
          <p:cNvPr id="3074" name="Picture 2" descr="C:\Users\учитель\Pictures\mEObtnjZCMvWCLUxEeZCiKeygL3apOafBvGvActNTXa7-SWL5vCMaGS_4kY4ZdWS-fxtk9GUMvVQ1G3suoLXQ_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12" y="3255494"/>
            <a:ext cx="7403976" cy="35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83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ШКОЛА:</a:t>
            </a:r>
          </a:p>
          <a:p>
            <a:pPr algn="ctr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Экскурсии. Профессии людей, работающих в школе: библиотекарь, медицинская сестра, прачка.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326462"/>
            <a:ext cx="2808312" cy="37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учитель\Pictures\wmZpYln8AJki07fDwGuXR_bc2vN83aH6T8Amqe66-RoxK7AjuiiYKkp9D0FUvfjuph1cPXSCeLhEfKb2Y8fLZi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46" y="4512640"/>
            <a:ext cx="5211912" cy="23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читель\Desktop\фото тел\IMG_20230125_121157_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57" y="2220771"/>
            <a:ext cx="3055825" cy="22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2637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8919596</TotalTime>
  <Words>1015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YS Text</vt:lpstr>
      <vt:lpstr>Открытая</vt:lpstr>
      <vt:lpstr>Накопление социального опыта через использование структурированного подхода при реализации учебного курса «Окружающий социальный мир» в 3-4 классе-комплекте для обучающихся с ментальными нарушениями (вариант 2) </vt:lpstr>
      <vt:lpstr>Презентация PowerPoint</vt:lpstr>
      <vt:lpstr>Презентация PowerPoint</vt:lpstr>
      <vt:lpstr>Презентация PowerPoint</vt:lpstr>
      <vt:lpstr>Изучение предмета «Окружающий социальный мир» направлено на формирование следующих базовых учебных действий: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</cp:lastModifiedBy>
  <cp:revision>74</cp:revision>
  <dcterms:created xsi:type="dcterms:W3CDTF">2024-03-25T12:05:24Z</dcterms:created>
  <dcterms:modified xsi:type="dcterms:W3CDTF">2026-04-15T09:01:39Z</dcterms:modified>
</cp:coreProperties>
</file>