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268" r:id="rId2"/>
    <p:sldId id="320" r:id="rId3"/>
    <p:sldId id="316" r:id="rId4"/>
    <p:sldId id="319" r:id="rId5"/>
    <p:sldId id="318" r:id="rId6"/>
    <p:sldId id="329" r:id="rId7"/>
    <p:sldId id="331" r:id="rId8"/>
    <p:sldId id="315" r:id="rId9"/>
    <p:sldId id="288" r:id="rId10"/>
    <p:sldId id="301" r:id="rId11"/>
    <p:sldId id="295" r:id="rId12"/>
    <p:sldId id="308" r:id="rId13"/>
    <p:sldId id="289" r:id="rId14"/>
    <p:sldId id="324" r:id="rId15"/>
    <p:sldId id="350" r:id="rId16"/>
    <p:sldId id="278" r:id="rId17"/>
    <p:sldId id="326" r:id="rId18"/>
    <p:sldId id="292" r:id="rId19"/>
    <p:sldId id="325" r:id="rId20"/>
    <p:sldId id="365" r:id="rId21"/>
    <p:sldId id="323" r:id="rId22"/>
    <p:sldId id="341" r:id="rId23"/>
    <p:sldId id="339" r:id="rId24"/>
    <p:sldId id="342" r:id="rId25"/>
    <p:sldId id="322" r:id="rId26"/>
    <p:sldId id="347" r:id="rId27"/>
    <p:sldId id="355" r:id="rId28"/>
    <p:sldId id="354" r:id="rId29"/>
    <p:sldId id="306" r:id="rId30"/>
    <p:sldId id="358" r:id="rId31"/>
    <p:sldId id="291" r:id="rId32"/>
    <p:sldId id="300" r:id="rId33"/>
    <p:sldId id="346" r:id="rId34"/>
    <p:sldId id="361" r:id="rId35"/>
    <p:sldId id="256" r:id="rId36"/>
    <p:sldId id="366" r:id="rId37"/>
    <p:sldId id="367" r:id="rId38"/>
    <p:sldId id="368" r:id="rId39"/>
    <p:sldId id="369" r:id="rId40"/>
    <p:sldId id="370" r:id="rId41"/>
    <p:sldId id="371" r:id="rId42"/>
    <p:sldId id="372" r:id="rId43"/>
    <p:sldId id="373" r:id="rId44"/>
    <p:sldId id="374" r:id="rId45"/>
    <p:sldId id="375" r:id="rId46"/>
    <p:sldId id="376" r:id="rId47"/>
    <p:sldId id="377" r:id="rId48"/>
    <p:sldId id="378" r:id="rId49"/>
  </p:sldIdLst>
  <p:sldSz cx="12192000" cy="6858000"/>
  <p:notesSz cx="6858000" cy="9144000"/>
  <p:custDataLst>
    <p:tags r:id="rId51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81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3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ags" Target="tags/tag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54EF25-4424-4C4D-BF61-B48FE1D72BBD}" type="datetimeFigureOut">
              <a:rPr lang="ru-RU" smtClean="0"/>
              <a:t>15.04.2026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68F0DE-B3C6-4790-A3F4-87BC9DDB9A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8527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2A5D0-EED4-44F0-9C24-F81CCAF4616F}" type="datetimeFigureOut">
              <a:rPr lang="ru-RU" smtClean="0"/>
              <a:t>15.04.2026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D7B6B-F01B-4169-87D8-338559D7EC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965974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2A5D0-EED4-44F0-9C24-F81CCAF4616F}" type="datetimeFigureOut">
              <a:rPr lang="ru-RU" smtClean="0"/>
              <a:t>15.04.2026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D7B6B-F01B-4169-87D8-338559D7EC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01551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2A5D0-EED4-44F0-9C24-F81CCAF4616F}" type="datetimeFigureOut">
              <a:rPr lang="ru-RU" smtClean="0"/>
              <a:t>15.04.2026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D7B6B-F01B-4169-87D8-338559D7EC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936270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92A5D0-EED4-44F0-9C24-F81CCAF4616F}" type="datetimeFigureOut">
              <a:rPr lang="ru-RU" smtClean="0"/>
              <a:t>15.04.2026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2D7B6B-F01B-4169-87D8-338559D7EC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4754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50224" y="1522680"/>
            <a:ext cx="10398826" cy="2835564"/>
          </a:xfrm>
        </p:spPr>
        <p:txBody>
          <a:bodyPr>
            <a:noAutofit/>
          </a:bodyPr>
          <a:lstStyle/>
          <a:p>
            <a:r>
              <a:rPr lang="ru-RU" sz="3600">
                <a:latin typeface="Times New Roman"/>
                <a:ea typeface="Calibri"/>
              </a:rPr>
              <a:t>Интеграция приобретённого опыта в повседневную жизнь в процессе реализации учебного курса «Окружающий социальный мир» как ключевой фактор успешной социализации детей с ментальными нарушениями в старших классах.</a:t>
            </a:r>
            <a:br>
              <a:rPr lang="ru-RU" sz="3600">
                <a:latin typeface="Times New Roman"/>
                <a:ea typeface="Calibri"/>
              </a:rPr>
            </a:br>
            <a:endParaRPr lang="ru-RU" sz="3600">
              <a:latin typeface="Times New Roman"/>
              <a:ea typeface="Calibri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41964" y="5003326"/>
            <a:ext cx="8526483" cy="1655762"/>
          </a:xfrm>
        </p:spPr>
        <p:txBody>
          <a:bodyPr/>
          <a:lstStyle/>
          <a:p>
            <a:pPr algn="l"/>
            <a:endParaRPr lang="ru-RU" sz="1200">
              <a:solidFill>
                <a:srgbClr val="000000"/>
              </a:solidFill>
              <a:latin typeface="Constantia"/>
            </a:endParaRPr>
          </a:p>
          <a:p>
            <a:r>
              <a:rPr lang="ru-RU" sz="1200">
                <a:solidFill>
                  <a:srgbClr val="000000"/>
                </a:solidFill>
                <a:latin typeface="Constantia"/>
              </a:rPr>
              <a:t>                      </a:t>
            </a:r>
            <a:r>
              <a:rPr lang="ru-RU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ГОУ ЯО «Переславль-Залесская школа-интернат № 3»</a:t>
            </a:r>
          </a:p>
          <a:p>
            <a:pPr algn="r"/>
            <a:r>
              <a:rPr lang="ru-RU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Говорская Е. Ю., учитель </a:t>
            </a:r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0137961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59224" y="185859"/>
            <a:ext cx="4942252" cy="1747837"/>
          </a:xfrm>
        </p:spPr>
        <p:txBody>
          <a:bodyPr>
            <a:noAutofit/>
          </a:bodyPr>
          <a:lstStyle/>
          <a:p>
            <a:r>
              <a:rPr lang="ru-RU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связного высказывания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331" y="1160706"/>
            <a:ext cx="3114871" cy="469851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5816" y="2751320"/>
            <a:ext cx="4966447" cy="3762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483616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46054" y="183214"/>
            <a:ext cx="10822483" cy="755936"/>
          </a:xfrm>
        </p:spPr>
        <p:txBody>
          <a:bodyPr>
            <a:normAutofit/>
          </a:bodyPr>
          <a:lstStyle/>
          <a:p>
            <a:r>
              <a:rPr lang="ru-RU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простых оценочных суждений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2110" y="1262815"/>
            <a:ext cx="6207779" cy="4332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915001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67508" y="320211"/>
            <a:ext cx="7594729" cy="516351"/>
          </a:xfrm>
        </p:spPr>
        <p:txBody>
          <a:bodyPr>
            <a:normAutofit lnSpcReduction="10000"/>
          </a:bodyPr>
          <a:lstStyle/>
          <a:p>
            <a:r>
              <a:rPr lang="ru-RU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Сопровождающий в классе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4700" y="1122363"/>
            <a:ext cx="5362599" cy="3812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956115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11215" y="147678"/>
            <a:ext cx="8755547" cy="1138806"/>
          </a:xfrm>
        </p:spPr>
        <p:txBody>
          <a:bodyPr>
            <a:noAutofit/>
          </a:bodyPr>
          <a:lstStyle/>
          <a:p>
            <a:r>
              <a:rPr lang="ru-RU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альбомами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7810" y="1434162"/>
            <a:ext cx="4476380" cy="365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585166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38794" y="433595"/>
            <a:ext cx="8328561" cy="575808"/>
          </a:xfrm>
        </p:spPr>
        <p:txBody>
          <a:bodyPr>
            <a:normAutofit fontScale="90000"/>
          </a:bodyPr>
          <a:lstStyle/>
          <a:p>
            <a:r>
              <a:rPr lang="ru-RU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обучения по предмету «Окружающий социальный мир»</a:t>
            </a:r>
            <a:endParaRPr lang="ru-RU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8130" y="1294410"/>
            <a:ext cx="11768447" cy="5213268"/>
          </a:xfrm>
        </p:spPr>
        <p:txBody>
          <a:bodyPr>
            <a:normAutofit fontScale="92500" lnSpcReduction="20000"/>
          </a:bodyPr>
          <a:lstStyle/>
          <a:p>
            <a:pPr algn="l"/>
            <a:endParaRPr lang="ru-RU" sz="1600">
              <a:solidFill>
                <a:srgbClr val="000000"/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ru-RU">
                <a:solidFill>
                  <a:srgbClr val="000000"/>
                </a:solidFill>
                <a:latin typeface="Times New Roman"/>
              </a:rPr>
              <a:t>Построение учебного курса по концентрическому принципу.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ru-RU">
                <a:solidFill>
                  <a:srgbClr val="000000"/>
                </a:solidFill>
                <a:latin typeface="Times New Roman"/>
              </a:rPr>
              <a:t>Формирование представлений должно происходить по принципу "от частного к общему". 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ru-RU">
                <a:solidFill>
                  <a:srgbClr val="000000"/>
                </a:solidFill>
                <a:latin typeface="Times New Roman"/>
              </a:rPr>
              <a:t>Активное использование практических методов обучения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ru-RU">
                <a:solidFill>
                  <a:srgbClr val="000000"/>
                </a:solidFill>
                <a:latin typeface="Times New Roman"/>
              </a:rPr>
              <a:t>Широкое использование ИКТ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ru-RU">
                <a:solidFill>
                  <a:srgbClr val="000000"/>
                </a:solidFill>
                <a:latin typeface="Times New Roman"/>
              </a:rPr>
              <a:t>Привлечение родителей к образовательному процессу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ru-RU">
                <a:solidFill>
                  <a:srgbClr val="000000"/>
                </a:solidFill>
                <a:latin typeface="Times New Roman"/>
              </a:rPr>
              <a:t>Повторяемость материала и видов работы в течение года и всего курса обучения.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ru-RU">
                <a:solidFill>
                  <a:srgbClr val="212529"/>
                </a:solidFill>
                <a:latin typeface="Times New Roman"/>
                <a:ea typeface="Calibri"/>
                <a:cs typeface="Times New Roman"/>
              </a:rPr>
              <a:t>Осуществление межпредметных связей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ru-RU">
                <a:solidFill>
                  <a:srgbClr val="212529"/>
                </a:solidFill>
                <a:latin typeface="Times New Roman"/>
                <a:ea typeface="Calibri"/>
                <a:cs typeface="Times New Roman"/>
              </a:rPr>
              <a:t>Учет  индивидуальных возрастных особенностей группы</a:t>
            </a:r>
            <a:endParaRPr lang="ru-RU">
              <a:solidFill>
                <a:srgbClr val="000000"/>
              </a:solidFill>
              <a:latin typeface="Times New Roman"/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ru-RU">
                <a:solidFill>
                  <a:srgbClr val="000000"/>
                </a:solidFill>
                <a:latin typeface="Times New Roman"/>
              </a:rPr>
              <a:t>Активная роль педагога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ru-RU">
                <a:solidFill>
                  <a:srgbClr val="000000"/>
                </a:solidFill>
                <a:latin typeface="Times New Roman"/>
              </a:rPr>
              <a:t>Обеспечение доступности учебного материала, оптимальность объёма, сложности, чередование видов деятельности.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ru-RU">
                <a:solidFill>
                  <a:srgbClr val="000000"/>
                </a:solidFill>
                <a:latin typeface="Times New Roman"/>
              </a:rPr>
              <a:t>Привлечение личного опыта обучающихся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ru-RU">
                <a:solidFill>
                  <a:srgbClr val="000000"/>
                </a:solidFill>
                <a:latin typeface="Times New Roman"/>
              </a:rPr>
              <a:t>Организация работы в парах, группах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Широкое применение здоровьесберегающих технологий</a:t>
            </a:r>
          </a:p>
        </p:txBody>
      </p:sp>
    </p:spTree>
    <p:extLst>
      <p:ext uri="{BB962C8B-B14F-4D97-AF65-F5344CB8AC3E}">
        <p14:creationId xmlns:p14="http://schemas.microsoft.com/office/powerpoint/2010/main" val="3409928535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92694" y="1"/>
            <a:ext cx="8615265" cy="972036"/>
          </a:xfrm>
        </p:spPr>
        <p:txBody>
          <a:bodyPr/>
          <a:lstStyle/>
          <a:p>
            <a:r>
              <a:rPr lang="ru-RU" b="1">
                <a:latin typeface="Times New Roman" panose="02020603050405020304" pitchFamily="18" charset="0"/>
                <a:ea typeface="+mn-ea"/>
              </a:rPr>
              <a:t>Практические задания</a:t>
            </a:r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7BBAE25-F1C0-48EC-493A-9124B3F94D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3413" y="3984723"/>
            <a:ext cx="4293757" cy="2693149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7FF023F-993D-8F9A-F284-9FFF24948C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963" y="2382748"/>
            <a:ext cx="2648442" cy="368244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94ADB25-DD9D-5DBE-A83D-08E75DDE6B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8108" y="1039969"/>
            <a:ext cx="2464475" cy="318400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0830CF3-4C31-E3BE-928C-0047DE2360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54960" y="1039969"/>
            <a:ext cx="2764628" cy="3485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506299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222024"/>
            <a:ext cx="9144000" cy="1655762"/>
          </a:xfrm>
        </p:spPr>
        <p:txBody>
          <a:bodyPr>
            <a:normAutofit/>
          </a:bodyPr>
          <a:lstStyle/>
          <a:p>
            <a:r>
              <a:rPr lang="ru-RU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Заполнение личной информации и сведений о себе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668713" y="-465303"/>
            <a:ext cx="2854569" cy="6896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663569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78832" y="284550"/>
            <a:ext cx="7234335" cy="1303596"/>
          </a:xfrm>
        </p:spPr>
        <p:txBody>
          <a:bodyPr>
            <a:normAutofit fontScale="90000"/>
          </a:bodyPr>
          <a:lstStyle/>
          <a:p>
            <a:r>
              <a:rPr lang="ru-RU"/>
              <a:t>Социальные игры и ролевые модели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5999" y="2212269"/>
            <a:ext cx="3944300" cy="29582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2301613"/>
            <a:ext cx="3706046" cy="2779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375567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78914" y="241540"/>
            <a:ext cx="8727233" cy="557148"/>
          </a:xfrm>
        </p:spPr>
        <p:txBody>
          <a:bodyPr>
            <a:normAutofit fontScale="90000"/>
          </a:bodyPr>
          <a:lstStyle/>
          <a:p>
            <a:r>
              <a:rPr lang="ru-RU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Сюжетно-ролевые игры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33293" y="649618"/>
            <a:ext cx="4646887" cy="639147"/>
          </a:xfrm>
        </p:spPr>
        <p:txBody>
          <a:bodyPr>
            <a:normAutofit/>
          </a:bodyPr>
          <a:lstStyle/>
          <a:p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День рождения одноклассника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3070" y="1950550"/>
            <a:ext cx="3865859" cy="2956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765167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296400" cy="1730149"/>
          </a:xfrm>
        </p:spPr>
        <p:txBody>
          <a:bodyPr>
            <a:normAutofit fontScale="90000"/>
          </a:bodyPr>
          <a:lstStyle/>
          <a:p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проектной деятельности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2321" y="1600200"/>
            <a:ext cx="2426907" cy="5281716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1508" y="2628900"/>
            <a:ext cx="2986813" cy="3602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72810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59427" y="344383"/>
            <a:ext cx="8827325" cy="980519"/>
          </a:xfrm>
        </p:spPr>
        <p:txBody>
          <a:bodyPr>
            <a:normAutofit/>
          </a:bodyPr>
          <a:lstStyle/>
          <a:p>
            <a:r>
              <a:rPr lang="ru-RU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Цель и задачи учебного предмета «Окружающий социальный мир»</a:t>
            </a:r>
            <a:endParaRPr lang="ru-RU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61900" y="1793174"/>
            <a:ext cx="10474037" cy="4560126"/>
          </a:xfrm>
        </p:spPr>
        <p:txBody>
          <a:bodyPr>
            <a:normAutofit/>
          </a:bodyPr>
          <a:lstStyle/>
          <a:p>
            <a:pPr algn="just">
              <a:spcAft>
                <a:spcPct val="0"/>
              </a:spcAft>
            </a:pPr>
            <a:r>
              <a:rPr lang="ru-RU" b="1">
                <a:latin typeface="Times New Roman"/>
                <a:ea typeface="Times New Roman"/>
                <a:cs typeface="Times New Roman"/>
              </a:rPr>
              <a:t>Цель обучения </a:t>
            </a:r>
            <a:r>
              <a:rPr lang="ru-RU">
                <a:latin typeface="Times New Roman"/>
                <a:ea typeface="Times New Roman"/>
                <a:cs typeface="Times New Roman"/>
              </a:rPr>
              <a:t>– формирование представлений о человеке, его социальном окружении, ориентации в социальной среде и общепринятых правилах поведения. </a:t>
            </a:r>
            <a:endParaRPr lang="ru-RU" sz="2000">
              <a:ea typeface="Times New Roman"/>
              <a:cs typeface="Times New Roman" panose="02020603050405020304" charset="0"/>
            </a:endParaRPr>
          </a:p>
          <a:p>
            <a:pPr algn="just">
              <a:spcAft>
                <a:spcPct val="0"/>
              </a:spcAft>
            </a:pPr>
            <a:r>
              <a:rPr lang="ru-RU" b="1">
                <a:solidFill>
                  <a:srgbClr val="000000"/>
                </a:solidFill>
                <a:latin typeface="Constantia"/>
              </a:rPr>
              <a:t>Основные</a:t>
            </a:r>
            <a:r>
              <a:rPr lang="ru-RU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b="1">
                <a:latin typeface="Times New Roman"/>
                <a:ea typeface="Times New Roman"/>
                <a:cs typeface="Times New Roman"/>
              </a:rPr>
              <a:t>задачи: </a:t>
            </a:r>
            <a:endParaRPr lang="ru-RU" sz="2000" b="1">
              <a:ea typeface="Times New Roman"/>
              <a:cs typeface="Times New Roman" panose="02020603050405020304" charset="0"/>
            </a:endParaRPr>
          </a:p>
          <a:p>
            <a:pPr algn="just">
              <a:spcAft>
                <a:spcPct val="0"/>
              </a:spcAft>
            </a:pPr>
            <a:r>
              <a:rPr lang="ru-RU">
                <a:latin typeface="Times New Roman"/>
                <a:ea typeface="Times New Roman"/>
                <a:cs typeface="Times New Roman"/>
              </a:rPr>
              <a:t>•	знакомство с явлениями социальной жизни (человек и его деятельность, общепринятые нормы поведения);  </a:t>
            </a:r>
            <a:endParaRPr lang="ru-RU" sz="2000">
              <a:ea typeface="Times New Roman"/>
              <a:cs typeface="Times New Roman"/>
            </a:endParaRPr>
          </a:p>
          <a:p>
            <a:pPr algn="just">
              <a:spcAft>
                <a:spcPct val="0"/>
              </a:spcAft>
            </a:pPr>
            <a:r>
              <a:rPr lang="ru-RU">
                <a:latin typeface="Times New Roman"/>
                <a:ea typeface="Times New Roman"/>
                <a:cs typeface="Times New Roman"/>
              </a:rPr>
              <a:t>•	формирование представлений о предметном мире, созданном человеком (многообразие, функциональное назначение окружающих предметов, действия с ними). 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907909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43659" y="-1120167"/>
            <a:ext cx="9296400" cy="1730149"/>
          </a:xfrm>
        </p:spPr>
        <p:txBody>
          <a:bodyPr>
            <a:normAutofit/>
          </a:bodyPr>
          <a:lstStyle/>
          <a:p>
            <a:r>
              <a:rPr lang="ru-RU" sz="400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проектной деятельности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8799" y="4111085"/>
            <a:ext cx="3426728" cy="2688104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946" y="790083"/>
            <a:ext cx="3426727" cy="242351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68" y="5086811"/>
            <a:ext cx="1835251" cy="173014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209" y="705413"/>
            <a:ext cx="2774794" cy="451135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6B589E6-6231-E591-0644-C779E81405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70821" y="4111085"/>
            <a:ext cx="3163988" cy="248502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CA80F83-389B-F2E5-66B7-A446EB89570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70617" y="963839"/>
            <a:ext cx="3426728" cy="2822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806644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06770" y="214456"/>
            <a:ext cx="8030174" cy="744989"/>
          </a:xfrm>
        </p:spPr>
        <p:txBody>
          <a:bodyPr>
            <a:normAutofit fontScale="90000"/>
          </a:bodyPr>
          <a:lstStyle/>
          <a:p>
            <a:r>
              <a:rPr 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Экскурсии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2FC52BA-BC2C-613D-188D-2C85C09980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3011" y="3429000"/>
            <a:ext cx="2614442" cy="3429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57A9C87-80DF-063D-9B4C-D5A0F1C90D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832" y="562708"/>
            <a:ext cx="3158245" cy="315434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BB602A9-40B7-B615-535A-5342443B67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135" y="4253666"/>
            <a:ext cx="2847050" cy="238987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C291DFC-4AD9-0089-ABB7-B629A783F3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9665" y="1885969"/>
            <a:ext cx="3158246" cy="421099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291DE76-F5C5-FF1B-B46A-C1444E3AA6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3011" y="500916"/>
            <a:ext cx="2681143" cy="2363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141355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535" y="2121876"/>
            <a:ext cx="3288218" cy="382172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1422" y="973814"/>
            <a:ext cx="2836359" cy="269676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91682" y="347710"/>
            <a:ext cx="10664890" cy="626104"/>
          </a:xfrm>
        </p:spPr>
        <p:txBody>
          <a:bodyPr>
            <a:noAutofit/>
          </a:bodyPr>
          <a:lstStyle/>
          <a:p>
            <a:pPr marL="342900" lvl="0" indent="-342900">
              <a:spcBef>
                <a:spcPts val="1000"/>
              </a:spcBef>
            </a:pPr>
            <a:r>
              <a:rPr lang="ru-RU" sz="3200" b="1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>Привлечение родителей к образовательному процессу</a:t>
            </a:r>
            <a:br>
              <a:rPr lang="ru-RU" sz="3200" b="1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endParaRPr lang="ru-RU" sz="3200" b="1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2651" y="3670582"/>
            <a:ext cx="2570509" cy="2606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189949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1094" y="405"/>
            <a:ext cx="11075437" cy="634077"/>
          </a:xfrm>
        </p:spPr>
        <p:txBody>
          <a:bodyPr>
            <a:normAutofit fontScale="90000"/>
          </a:bodyPr>
          <a:lstStyle/>
          <a:p>
            <a:r>
              <a:rPr lang="ru-RU" sz="4400"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Повторительно-обобщающие уроки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5999" y="1236784"/>
            <a:ext cx="4264837" cy="2971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075572" y="1066799"/>
            <a:ext cx="2713637" cy="3609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3150978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3685" y="504061"/>
            <a:ext cx="8954947" cy="1327760"/>
          </a:xfrm>
        </p:spPr>
        <p:txBody>
          <a:bodyPr>
            <a:normAutofit fontScale="90000"/>
          </a:bodyPr>
          <a:lstStyle/>
          <a:p>
            <a:pPr marL="342900" marR="0" lvl="0" indent="-3429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defRPr/>
            </a:pPr>
            <a:r>
              <a:rPr kumimoji="0" lang="ru-RU" sz="4800" b="0" i="0" u="none" strike="noStrike" kern="1200" cap="none" spc="0" normalizeH="0" baseline="0" noProof="0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Осуществление межпредметных связей</a:t>
            </a:r>
            <a:br>
              <a:rPr kumimoji="0" lang="ru-RU" sz="4800" b="0" i="0" u="none" strike="noStrike" kern="1200" cap="none" spc="0" normalizeH="0" baseline="0" noProof="0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</a:br>
            <a:endParaRPr lang="ru-RU" sz="480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9" name="Picture 3" descr="\\Secret\Обмен\ЛИЧНЫЕ ПАПКИ ПЕДАГОГОВ\Говорская\фото детей\UHbPYsx4eUsQcCZVpKhT5jnbQlbwoyzJQ9zP6ne478Rly2VVYdU33CtbAB4oEmGxahDRHlMrPyl6BFVx2NVpZeW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701025" y="2450123"/>
            <a:ext cx="2806522" cy="3848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\\Secret\Обмен\ЛИЧНЫЕ ПАПКИ ПЕДАГОГОВ\Говорская\фото детей\b8b7WDTqxeSvEnEZ8EZS3vHl-PLThfdmplcTYY3bYeBjmflcKP8hKLWh7jD8XRaCHaXhL1mmFfd_SLnFbOexHs-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21996" y="2505899"/>
            <a:ext cx="2725467" cy="3848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\\Secret\Обмен\ЛИЧНЫЕ ПАПКИ ПЕДАГОГОВ\Говорская\фото детей\IMG_20231020_12241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031546" y="2309446"/>
            <a:ext cx="2002956" cy="3988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4406190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36" y="1"/>
            <a:ext cx="11134725" cy="698182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9846889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6914" y="120068"/>
            <a:ext cx="9044473" cy="636134"/>
          </a:xfrm>
        </p:spPr>
        <p:txBody>
          <a:bodyPr>
            <a:normAutofit fontScale="90000"/>
          </a:bodyPr>
          <a:lstStyle/>
          <a:p>
            <a:r>
              <a:rPr lang="ru-RU" sz="24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Обучающийся с УУО, 8-й год обучения Максим И.</a:t>
            </a:r>
            <a:br>
              <a:rPr lang="ru-RU" sz="24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400" b="1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0823" y="438135"/>
            <a:ext cx="11971177" cy="6690453"/>
          </a:xfrm>
        </p:spPr>
        <p:txBody>
          <a:bodyPr>
            <a:normAutofit fontScale="62500" lnSpcReduction="20000"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i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 Хорошая посещаемость. </a:t>
            </a:r>
            <a:r>
              <a:rPr lang="ru-RU" i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школе пребывает полный день.</a:t>
            </a:r>
            <a:r>
              <a:rPr lang="ru-RU" sz="2000" i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i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Положительно относится к урокам. Внимание распределяется не равномерно, нуждается в направляющей помощи педагога. Целенаправленность деятельности сохраняется в течение урока при чередовании видов деятельности, при хорошем самочувствии. При выполнении заданий умеет пользоваться алгоритмом, образцом. Формируются базовые учеб навыки: …владеет письменным шрифтом, чтение побуквенное с переходом на слог, прочитанное понимает на уровне небольшого несложного по содержанию текста. На вопросы отвечает чаще односложно, может дать элементарную оценку поступкам героев заданной ситуации...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Ожидаемые результаты по курсу «Окружающий социальный мир»</a:t>
            </a:r>
          </a:p>
          <a:p>
            <a:pPr algn="just">
              <a:spcAft>
                <a:spcPct val="0"/>
              </a:spcAft>
            </a:pPr>
            <a:r>
              <a:rPr lang="ru-RU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называть свои личные данные: фамилия, имя, отчество, дата рождения, домашний адрес (адрес школы)  (показывать на карточках) и другие сведения о себе;</a:t>
            </a:r>
            <a:endParaRPr lang="ru-RU" sz="200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ct val="0"/>
              </a:spcAft>
            </a:pPr>
            <a:r>
              <a:rPr lang="ru-RU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иметь представления о своей семье, обязанностях и занятиях членов семьи;</a:t>
            </a:r>
            <a:endParaRPr lang="ru-RU" sz="200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ct val="0"/>
              </a:spcAft>
            </a:pPr>
            <a:r>
              <a:rPr lang="ru-RU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иметь представление об обязанностях и правах школьника;</a:t>
            </a:r>
            <a:endParaRPr lang="ru-RU" sz="200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ct val="0"/>
              </a:spcAft>
            </a:pPr>
            <a:r>
              <a:rPr lang="ru-RU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иметь представление об основных социальных ролях;</a:t>
            </a:r>
            <a:endParaRPr lang="ru-RU" sz="200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ct val="0"/>
              </a:spcAft>
            </a:pPr>
            <a:r>
              <a:rPr lang="ru-RU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соблюдать правила поведения в часто посещаемых общественных местах; </a:t>
            </a:r>
            <a:endParaRPr lang="ru-RU" sz="200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ct val="0"/>
              </a:spcAft>
            </a:pPr>
            <a:r>
              <a:rPr lang="ru-RU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иметь представление о правилах общения, культуре поведения при взаимодействии с другими людьми, соблюдать правила этикета при посещении врача, аптеки, библиотеки, и т. д;</a:t>
            </a:r>
            <a:endParaRPr lang="ru-RU" sz="200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ct val="0"/>
              </a:spcAft>
            </a:pPr>
            <a:r>
              <a:rPr lang="ru-RU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иметь представление о правилах безопасного поведения в каникулярное время, при поездках в транспорте, в учреждениях культуры;</a:t>
            </a:r>
            <a:endParaRPr lang="ru-RU" sz="200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ct val="0"/>
              </a:spcAft>
            </a:pPr>
            <a:r>
              <a:rPr lang="ru-RU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пользоваться номерами экстренных служб и сообщать нужную информацию;</a:t>
            </a:r>
            <a:endParaRPr lang="ru-RU" sz="200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ct val="0"/>
              </a:spcAft>
            </a:pPr>
            <a:r>
              <a:rPr lang="ru-RU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 обращаться к другим людям с устной с просьбой, за помощью, сообщать о своих потребностях;</a:t>
            </a:r>
            <a:endParaRPr lang="ru-RU" sz="200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ct val="0"/>
              </a:spcAft>
            </a:pPr>
            <a:r>
              <a:rPr lang="ru-RU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отвечать на вопросы с опорой на ситуацию;</a:t>
            </a:r>
            <a:endParaRPr lang="ru-RU" sz="200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ct val="0"/>
              </a:spcAft>
            </a:pPr>
            <a:r>
              <a:rPr lang="ru-RU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знать вредные и полезные продукты, назначение предметов быта, правила пользования;</a:t>
            </a:r>
            <a:endParaRPr lang="ru-RU" sz="200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ct val="0"/>
              </a:spcAft>
            </a:pPr>
            <a:r>
              <a:rPr lang="ru-RU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иметь представление о государственных, семейных, некоторых религиозных и профессиональных праздниках, традициях, в том числе школьных.</a:t>
            </a:r>
            <a:endParaRPr lang="ru-RU" sz="200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ct val="0"/>
              </a:spcAft>
            </a:pPr>
            <a:r>
              <a:rPr lang="ru-RU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составлять короткие высказывания по теме с опорой на картинно-графическую наглядность;</a:t>
            </a:r>
            <a:endParaRPr lang="ru-RU" sz="200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ct val="0"/>
              </a:spcAft>
            </a:pPr>
            <a:r>
              <a:rPr lang="ru-RU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знание государственной символики РФ (герб, флаг, гимн), знание названия столицы России, президента РФ, достопримечательностей столицы (Кремль, Красная площадь), иметь представление о некоторых выдающихся людях России.</a:t>
            </a:r>
            <a:endParaRPr lang="ru-RU" sz="200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9222936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0A39CD-B6D8-FA8D-7ADB-E5049CF575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2B35E9-EAC6-B01E-8756-ACC097A41A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7858" y="150026"/>
            <a:ext cx="8849357" cy="318067"/>
          </a:xfrm>
        </p:spPr>
        <p:txBody>
          <a:bodyPr>
            <a:normAutofit fontScale="90000"/>
          </a:bodyPr>
          <a:lstStyle/>
          <a:p>
            <a:r>
              <a:rPr lang="ru-RU" sz="24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Обучающаяся с УУО, 8-й год обучения Анна К.</a:t>
            </a:r>
            <a:endParaRPr lang="ru-RU" sz="2400" b="1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F03F68D-4672-4590-C005-147FB25250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7829" y="309060"/>
            <a:ext cx="11971177" cy="6690453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2000" i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i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 Девочка б</a:t>
            </a:r>
            <a:r>
              <a:rPr lang="ru-RU" i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ыстро утомляется. Внимание неустойчивое.  Работает по образцу с пошаговой помощью.  Слабый контроль за деятельностью. Нуждается в организующей помощи взрослого. При неудачах отмечается высокая раздражительность. Наиболее выражены речевые проблемы. Плохо владеет звукобуквенным анализом. Сильно нарушено звукопроизношение. Некритична. Читает только синхронно с учителем, но слова из 2 слогов простые может прочитать самостоятельно. Прослушанный текст понимает плохо… Навыки самообслуживания носят неустойчивый характер. Гигиенические правила в школе соблюдает под контролем взрослых. Воспитывается в неполной семье, где используется попустительский стиль воспитания. Требования к ребенку не предъявляются, досуг не организуется. Продуктивное взаимодействие с семьей не удается. Мама не понимает особенности своего ребенка, к социально-бытовым навыкам не приучает. Девочка имеет много пропусков учебных занятий.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Ожидаемые результаты по курсу «Окружающий социальный мир»</a:t>
            </a:r>
          </a:p>
          <a:p>
            <a:pPr algn="just">
              <a:lnSpc>
                <a:spcPct val="120000"/>
              </a:lnSpc>
              <a:spcAft>
                <a:spcPct val="0"/>
              </a:spcAft>
            </a:pPr>
            <a:r>
              <a:rPr lang="ru-RU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узнавать себя, членов семьи на фотографиях;</a:t>
            </a:r>
          </a:p>
          <a:p>
            <a:pPr algn="just">
              <a:lnSpc>
                <a:spcPct val="120000"/>
              </a:lnSpc>
              <a:spcAft>
                <a:spcPct val="0"/>
              </a:spcAft>
            </a:pPr>
            <a:r>
              <a:rPr lang="ru-RU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показывать на картинках учреждения города, знать их назначение;</a:t>
            </a:r>
          </a:p>
          <a:p>
            <a:pPr algn="just">
              <a:lnSpc>
                <a:spcPct val="120000"/>
              </a:lnSpc>
              <a:spcAft>
                <a:spcPct val="0"/>
              </a:spcAft>
            </a:pPr>
            <a:r>
              <a:rPr lang="ru-RU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иметь представление о правилах безопасного поведения в каникулярное время, при поездках в транспорте, в учреждениях культуры;</a:t>
            </a:r>
          </a:p>
          <a:p>
            <a:pPr algn="just">
              <a:lnSpc>
                <a:spcPct val="120000"/>
              </a:lnSpc>
              <a:spcAft>
                <a:spcPct val="0"/>
              </a:spcAft>
            </a:pPr>
            <a:r>
              <a:rPr lang="ru-RU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соблюдать правила поведения в часто посещаемых общественных местах; </a:t>
            </a:r>
          </a:p>
          <a:p>
            <a:pPr algn="just">
              <a:lnSpc>
                <a:spcPct val="120000"/>
              </a:lnSpc>
              <a:spcAft>
                <a:spcPct val="0"/>
              </a:spcAft>
            </a:pPr>
            <a:r>
              <a:rPr lang="ru-RU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обращаться к другим людям с устной с просьбой, за помощью, сообщать о своих потребностях;</a:t>
            </a:r>
          </a:p>
          <a:p>
            <a:pPr algn="just">
              <a:lnSpc>
                <a:spcPct val="120000"/>
              </a:lnSpc>
              <a:spcAft>
                <a:spcPct val="0"/>
              </a:spcAft>
            </a:pPr>
            <a:r>
              <a:rPr lang="ru-RU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отвечать на вопросы с опорой на ситуацию;</a:t>
            </a:r>
          </a:p>
          <a:p>
            <a:pPr algn="just">
              <a:lnSpc>
                <a:spcPct val="120000"/>
              </a:lnSpc>
              <a:spcAft>
                <a:spcPct val="0"/>
              </a:spcAft>
            </a:pPr>
            <a:r>
              <a:rPr lang="ru-RU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знание государственной символики РФ (герб, флаг, гимн), знание названия столицы России, президента РФ.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566093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E27300-3CDD-E608-506D-33D5415B18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862837-4F90-97ED-3A8A-3CD324B14C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6914" y="120068"/>
            <a:ext cx="9044473" cy="636134"/>
          </a:xfrm>
        </p:spPr>
        <p:txBody>
          <a:bodyPr>
            <a:normAutofit fontScale="90000"/>
          </a:bodyPr>
          <a:lstStyle/>
          <a:p>
            <a:r>
              <a:rPr lang="ru-RU" sz="24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Обучающийся с ТУО, 10-й год обучения Кирилл К.</a:t>
            </a:r>
            <a:br>
              <a:rPr lang="ru-RU" sz="24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400" b="1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88752C1-EC82-DA78-872A-32E0FD85E7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0823" y="438135"/>
            <a:ext cx="11971177" cy="6690453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i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…Удерживается на групповом занятии, в повторяющейся структуре урока. Следует простым правилам на уроке, выполняет элементарные инструкции. Требует значительной помощи из-за быстрой истощаемости, низкой осмысленности учебной деятельности. В основном работает совместно со взрослым (учителем, сопровождающим лицом приемом рука в руку, принимает помощь от соседа по парте). Трудности в понимании обращенной речи.  Осмысленность деятельности крайне низкая. Может механически копировать записи с доски. При указании на картинку, может назвать предмет…  Отмечаются коммуникативные трудности. Речевая активность минимальна. Стал взаимодействовать с детьми, демонстрировать больше положительных эмоций.</a:t>
            </a:r>
            <a:r>
              <a:rPr lang="ru-RU" i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...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Ожидаемые результаты по курсу «Окружающий социальный мир»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знать и отзываться на собственное имя;</a:t>
            </a:r>
            <a:endParaRPr lang="ru-RU" sz="2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делать выбор из 2-х чётких изображений, используя указательный жест;</a:t>
            </a:r>
            <a:endParaRPr lang="ru-RU" sz="2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дополнять 1-2 части до целого изображения (совместно со взрослым);</a:t>
            </a:r>
            <a:endParaRPr lang="ru-RU" sz="2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обращаться за помощью к взрослому, сопровождающему лицу с помощью жестов, звукокомплексов.</a:t>
            </a:r>
            <a:endParaRPr lang="ru-RU" sz="2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700338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0102" y="982994"/>
            <a:ext cx="8736563" cy="519825"/>
          </a:xfrm>
        </p:spPr>
        <p:txBody>
          <a:bodyPr>
            <a:noAutofit/>
          </a:bodyPr>
          <a:lstStyle/>
          <a:p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Задание. Наклей подписи к иллюстрациям; раскрась определенным цветом и др.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5943" y="1"/>
            <a:ext cx="11523306" cy="711816"/>
          </a:xfrm>
        </p:spPr>
        <p:txBody>
          <a:bodyPr>
            <a:noAutofit/>
          </a:bodyPr>
          <a:lstStyle/>
          <a:p>
            <a:r>
              <a:rPr 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Различные инструкции к заданиям — инструмент, применяемый для адаптации учебного материала и содержательной части обучения.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514"/>
          <a:stretch>
            <a:fillRect/>
          </a:stretch>
        </p:blipFill>
        <p:spPr>
          <a:xfrm>
            <a:off x="195943" y="1502819"/>
            <a:ext cx="4903595" cy="308419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F486D9B-8586-7107-DB13-7A8373DCB8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3590" y="1638280"/>
            <a:ext cx="4837658" cy="294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897060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66122" y="1"/>
            <a:ext cx="8744197" cy="1134898"/>
          </a:xfrm>
        </p:spPr>
        <p:txBody>
          <a:bodyPr>
            <a:normAutofit fontScale="90000"/>
          </a:bodyPr>
          <a:lstStyle/>
          <a:p>
            <a:br>
              <a:rPr lang="ru-RU" sz="3200">
                <a:solidFill>
                  <a:srgbClr val="000000"/>
                </a:solidFill>
                <a:latin typeface="Constantia"/>
              </a:rPr>
            </a:br>
            <a:r>
              <a:rPr lang="ru-RU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Место предмета «Окружающий социальный мир» в учебном плане</a:t>
            </a:r>
            <a:endParaRPr lang="ru-RU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9290" y="3396344"/>
            <a:ext cx="11896529" cy="3396342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Программа представлена тематическими разделами в соответствии с Федеральной адаптированной основной общеобразовательной программой образования обучающихся с умственной отсталостью (интеллектуальными нарушениями)  вариант 2: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«Школа», «Квартира, дом, двор», «Предметы быта», «Продукты питания», «Предметы и материалы, изготовленные человеком», «Город», «Транспорт», «Страна», «Традиции, обычаи». </a:t>
            </a:r>
          </a:p>
          <a:p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8810062"/>
              </p:ext>
            </p:extLst>
          </p:nvPr>
        </p:nvGraphicFramePr>
        <p:xfrm>
          <a:off x="2250831" y="1345369"/>
          <a:ext cx="8076679" cy="14436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531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27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24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69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98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7125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075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7125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3986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2643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7043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0755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57371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39861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5944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600">
                          <a:effectLst/>
                        </a:rPr>
                        <a:t>Учебный предмет</a:t>
                      </a:r>
                      <a:endParaRPr lang="ru-RU" sz="1100">
                        <a:effectLst/>
                        <a:latin typeface="Calibri" panose="020F0502020204030204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600">
                          <a:effectLst/>
                        </a:rPr>
                        <a:t>I </a:t>
                      </a:r>
                      <a:r>
                        <a:rPr lang="ru-RU" sz="1200">
                          <a:effectLst/>
                        </a:rPr>
                        <a:t>доп</a:t>
                      </a:r>
                      <a:r>
                        <a:rPr lang="ru-RU" sz="1600">
                          <a:effectLst/>
                        </a:rPr>
                        <a:t> 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600">
                          <a:effectLst/>
                        </a:rPr>
                        <a:t>I</a:t>
                      </a:r>
                      <a:endParaRPr lang="ru-RU" sz="1100">
                        <a:effectLst/>
                        <a:latin typeface="Calibri" panose="020F0502020204030204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600">
                          <a:effectLst/>
                        </a:rPr>
                        <a:t>II</a:t>
                      </a:r>
                      <a:endParaRPr lang="ru-RU" sz="1100">
                        <a:effectLst/>
                        <a:latin typeface="Calibri" panose="020F0502020204030204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600">
                          <a:effectLst/>
                        </a:rPr>
                        <a:t>III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600">
                          <a:effectLst/>
                        </a:rPr>
                        <a:t>IV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600">
                          <a:effectLst/>
                        </a:rPr>
                        <a:t>V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600">
                          <a:effectLst/>
                        </a:rPr>
                        <a:t>VI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600">
                          <a:effectLst/>
                        </a:rPr>
                        <a:t>VII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600">
                          <a:effectLst/>
                        </a:rPr>
                        <a:t>VIII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600">
                          <a:effectLst/>
                        </a:rPr>
                        <a:t>IX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600">
                          <a:effectLst/>
                        </a:rPr>
                        <a:t>X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600">
                          <a:effectLst/>
                        </a:rPr>
                        <a:t>XI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600">
                          <a:effectLst/>
                        </a:rPr>
                        <a:t>XII</a:t>
                      </a:r>
                      <a:endParaRPr lang="ru-RU" sz="1100">
                        <a:effectLst/>
                        <a:latin typeface="Calibri" panose="020F0502020204030204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91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600">
                          <a:effectLst/>
                        </a:rPr>
                        <a:t>Окружающий социальный мир</a:t>
                      </a:r>
                      <a:endParaRPr lang="ru-RU" sz="1100">
                        <a:effectLst/>
                        <a:latin typeface="Calibri" panose="020F0502020204030204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6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6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6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6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6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6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6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6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6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6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6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6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6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 panose="0202060305040502030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7642033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613" y="93785"/>
            <a:ext cx="3530480" cy="960097"/>
          </a:xfrm>
        </p:spPr>
        <p:txBody>
          <a:bodyPr>
            <a:noAutofit/>
          </a:bodyPr>
          <a:lstStyle/>
          <a:p>
            <a:r>
              <a:rPr 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Задание. Отметь верные утверждения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203" y="1302402"/>
            <a:ext cx="4231954" cy="312751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85100CD-E440-D6F6-C206-903F73FDB3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2121" y="2866160"/>
            <a:ext cx="2993395" cy="3718882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E7FDCF9F-8070-BFCE-2DBD-35B7EE96BA22}"/>
              </a:ext>
            </a:extLst>
          </p:cNvPr>
          <p:cNvSpPr txBox="1"/>
          <p:nvPr/>
        </p:nvSpPr>
        <p:spPr>
          <a:xfrm>
            <a:off x="4909856" y="1676247"/>
            <a:ext cx="3307181" cy="59620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Прочитай загадку. О ком идет речь?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CD31F2D3-9216-4C58-5470-9C3EA6B4079E}"/>
              </a:ext>
            </a:extLst>
          </p:cNvPr>
          <p:cNvSpPr txBox="1"/>
          <p:nvPr/>
        </p:nvSpPr>
        <p:spPr>
          <a:xfrm>
            <a:off x="8979877" y="281354"/>
            <a:ext cx="2824317" cy="4815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Подпиши под иллюстрацией имя и отчество учителя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3DD54CA-29AF-5A06-7F98-27CE52EF34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43737" y="1676247"/>
            <a:ext cx="3060457" cy="350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084297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72817" y="59714"/>
            <a:ext cx="8021604" cy="649172"/>
          </a:xfrm>
        </p:spPr>
        <p:txBody>
          <a:bodyPr>
            <a:noAutofit/>
          </a:bodyPr>
          <a:lstStyle/>
          <a:p>
            <a:r>
              <a:rPr lang="ru-RU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Понимание и интерпретация знаков и символов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6084" y="1122363"/>
            <a:ext cx="2221179" cy="31506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2797" y="1122363"/>
            <a:ext cx="2439669" cy="3150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799858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50359" y="-37429"/>
            <a:ext cx="6574971" cy="591812"/>
          </a:xfrm>
        </p:spPr>
        <p:txBody>
          <a:bodyPr>
            <a:noAutofit/>
          </a:bodyPr>
          <a:lstStyle/>
          <a:p>
            <a:r>
              <a:rPr lang="ru-RU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Обращение к личному опыту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241"/>
          <a:stretch>
            <a:fillRect/>
          </a:stretch>
        </p:blipFill>
        <p:spPr>
          <a:xfrm>
            <a:off x="386039" y="554383"/>
            <a:ext cx="2615662" cy="37639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766" t="14876"/>
          <a:stretch>
            <a:fillRect/>
          </a:stretch>
        </p:blipFill>
        <p:spPr>
          <a:xfrm>
            <a:off x="3020991" y="3027162"/>
            <a:ext cx="3117097" cy="366328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117FC80-0C5B-2068-2560-6C1729FB7A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4033" y="665928"/>
            <a:ext cx="3043376" cy="376399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EEC9A62-E6EC-A809-D622-C5B1EC57AE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11919" y="4069137"/>
            <a:ext cx="3043376" cy="2641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468710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5478" y="175306"/>
            <a:ext cx="10521042" cy="879475"/>
          </a:xfrm>
        </p:spPr>
        <p:txBody>
          <a:bodyPr>
            <a:normAutofit fontScale="90000"/>
          </a:bodyPr>
          <a:lstStyle/>
          <a:p>
            <a:r>
              <a:rPr 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работы в парах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5002" y="1600200"/>
            <a:ext cx="3974537" cy="4697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106415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5233" y="538778"/>
            <a:ext cx="11085932" cy="879475"/>
          </a:xfrm>
        </p:spPr>
        <p:txBody>
          <a:bodyPr>
            <a:noAutofit/>
          </a:bodyPr>
          <a:lstStyle/>
          <a:p>
            <a:r>
              <a:rPr lang="ru-RU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Компоненты здоровьесберегающих технологий.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5233" y="1548882"/>
            <a:ext cx="11775232" cy="5159828"/>
          </a:xfrm>
        </p:spPr>
        <p:txBody>
          <a:bodyPr>
            <a:norm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ct val="0"/>
              </a:spcAft>
              <a:buFont typeface="+mj-lt"/>
              <a:buAutoNum type="arabicPeriod"/>
            </a:pPr>
            <a:r>
              <a:rPr lang="ru-RU" sz="360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Физминутки.</a:t>
            </a:r>
            <a:endParaRPr lang="ru-RU" sz="36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ct val="0"/>
              </a:spcAft>
              <a:buFont typeface="+mj-lt"/>
              <a:buAutoNum type="arabicPeriod"/>
            </a:pPr>
            <a:r>
              <a:rPr lang="ru-RU" sz="36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Четкий ритм и структура занятия. </a:t>
            </a:r>
            <a:endParaRPr lang="ru-RU" sz="36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ct val="0"/>
              </a:spcAft>
              <a:buFont typeface="+mj-lt"/>
              <a:buAutoNum type="arabicPeriod"/>
            </a:pPr>
            <a:r>
              <a:rPr lang="ru-RU" sz="36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Чередование видов деятельности. </a:t>
            </a:r>
            <a:endParaRPr lang="ru-RU" sz="36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ct val="0"/>
              </a:spcAft>
              <a:buFont typeface="+mj-lt"/>
              <a:buAutoNum type="arabicPeriod"/>
            </a:pPr>
            <a:r>
              <a:rPr lang="ru-RU" sz="36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Режимы зрительной, двигательной, слуховой нагрузки.</a:t>
            </a:r>
            <a:endParaRPr lang="ru-RU" sz="36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ct val="0"/>
              </a:spcAft>
              <a:buFont typeface="+mj-lt"/>
              <a:buAutoNum type="arabicPeriod"/>
            </a:pPr>
            <a:r>
              <a:rPr lang="ru-RU" sz="36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Сюжетное занятие. </a:t>
            </a:r>
            <a:endParaRPr lang="ru-RU" sz="36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36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Позитивный настрой учителя.</a:t>
            </a:r>
            <a:endParaRPr lang="ru-RU" sz="36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0000340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AA3B52A-9651-C47E-A724-F2012C094B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689" y="0"/>
            <a:ext cx="12004822" cy="6752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01615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C5E81C86-2D0C-69EC-97F1-AD71FC14BB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01922" y="81023"/>
            <a:ext cx="5121639" cy="680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080865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>
            <a:extLst>
              <a:ext uri="{FF2B5EF4-FFF2-40B4-BE49-F238E27FC236}">
                <a16:creationId xmlns:a16="http://schemas.microsoft.com/office/drawing/2014/main" id="{5EFE8DB9-C1BE-A7D7-9357-7DC094C6DE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02" y="33638"/>
            <a:ext cx="12072395" cy="6790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260199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>
            <a:extLst>
              <a:ext uri="{FF2B5EF4-FFF2-40B4-BE49-F238E27FC236}">
                <a16:creationId xmlns:a16="http://schemas.microsoft.com/office/drawing/2014/main" id="{CC93D0F3-95B5-8775-E58F-4F29ABEE1C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627" y="0"/>
            <a:ext cx="11790745" cy="6632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385202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>
            <a:extLst>
              <a:ext uri="{FF2B5EF4-FFF2-40B4-BE49-F238E27FC236}">
                <a16:creationId xmlns:a16="http://schemas.microsoft.com/office/drawing/2014/main" id="{36700C0A-E788-2C35-01BD-0AA6B2E903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635" y="128045"/>
            <a:ext cx="11736729" cy="6601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986574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" y="1"/>
            <a:ext cx="12191999" cy="558140"/>
          </a:xfrm>
        </p:spPr>
        <p:txBody>
          <a:bodyPr>
            <a:normAutofit/>
          </a:bodyPr>
          <a:lstStyle/>
          <a:p>
            <a:r>
              <a:rPr lang="ru-RU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Предметные результаты по программе «Окружающий социальный мир»</a:t>
            </a:r>
            <a:endParaRPr lang="ru-RU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971" y="729437"/>
            <a:ext cx="11234057" cy="6299859"/>
          </a:xfrm>
        </p:spPr>
        <p:txBody>
          <a:bodyPr>
            <a:noAutofit/>
          </a:bodyPr>
          <a:lstStyle/>
          <a:p>
            <a:pPr indent="449580"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>
                <a:latin typeface="Times New Roman"/>
                <a:ea typeface="Times New Roman"/>
                <a:cs typeface="Times New Roman"/>
              </a:rPr>
              <a:t>1) </a:t>
            </a:r>
            <a:r>
              <a:rPr lang="ru-RU" sz="2000" i="1">
                <a:latin typeface="Times New Roman"/>
                <a:ea typeface="Times New Roman"/>
                <a:cs typeface="Times New Roman"/>
              </a:rPr>
              <a:t>Представления о мире, созданном руками человека</a:t>
            </a:r>
            <a:endParaRPr lang="ru-RU" sz="2000"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Symbol"/>
              <a:buChar char=""/>
            </a:pPr>
            <a:r>
              <a:rPr lang="ru-RU" sz="2000">
                <a:latin typeface="Times New Roman"/>
                <a:ea typeface="Times New Roman"/>
                <a:cs typeface="Times New Roman"/>
              </a:rPr>
              <a:t>Интерес к объектам, созданным человеком. </a:t>
            </a:r>
            <a:endParaRPr lang="ru-RU" sz="2000"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Symbol"/>
              <a:buChar char=""/>
            </a:pPr>
            <a:r>
              <a:rPr lang="ru-RU" sz="2000">
                <a:latin typeface="Times New Roman"/>
                <a:ea typeface="Times New Roman"/>
                <a:cs typeface="Times New Roman"/>
              </a:rPr>
              <a:t>Представления о доме, школе, о расположенных в них и рядом объектах (мебель, оборудование, одежда, посуда, игровая площадка, и др.), о транспорте и т.д.</a:t>
            </a:r>
            <a:endParaRPr lang="ru-RU" sz="2000"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Symbol"/>
              <a:buChar char=""/>
            </a:pPr>
            <a:r>
              <a:rPr lang="ru-RU" sz="2000">
                <a:latin typeface="Times New Roman"/>
                <a:ea typeface="Times New Roman"/>
                <a:cs typeface="Times New Roman"/>
              </a:rPr>
              <a:t>Умение соблюдать элементарные правила безопасности поведения в доме,  на улице, в транспорте, в общественных местах.</a:t>
            </a:r>
            <a:endParaRPr lang="ru-RU" sz="2000">
              <a:ea typeface="Times New Roman"/>
              <a:cs typeface="Times New Roman"/>
            </a:endParaRPr>
          </a:p>
          <a:p>
            <a:pPr indent="449580"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i="1">
                <a:latin typeface="Times New Roman"/>
                <a:ea typeface="Times New Roman"/>
                <a:cs typeface="Times New Roman"/>
              </a:rPr>
              <a:t>2) Представления об окружающих людях: овладение первоначальными представлениями о социальной жизни, о профессиональных и социальных ролях людей</a:t>
            </a:r>
            <a:r>
              <a:rPr lang="ru-RU" sz="2000">
                <a:latin typeface="Times New Roman"/>
                <a:ea typeface="Times New Roman"/>
                <a:cs typeface="Times New Roman"/>
              </a:rPr>
              <a:t>.</a:t>
            </a:r>
            <a:endParaRPr lang="ru-RU" sz="2000"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Symbol"/>
              <a:buChar char=""/>
            </a:pPr>
            <a:r>
              <a:rPr lang="ru-RU" sz="2000">
                <a:latin typeface="Times New Roman"/>
                <a:ea typeface="Times New Roman"/>
                <a:cs typeface="Times New Roman"/>
              </a:rPr>
              <a:t>Представления о себе, своей семье.</a:t>
            </a:r>
          </a:p>
          <a:p>
            <a:pPr marL="342900" lvl="0" indent="-342900"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Symbol"/>
              <a:buChar char=""/>
            </a:pPr>
            <a:r>
              <a:rPr lang="ru-RU" sz="2000">
                <a:latin typeface="Times New Roman"/>
                <a:ea typeface="Times New Roman"/>
                <a:cs typeface="Times New Roman"/>
              </a:rPr>
              <a:t>Представления о деятельности и профессиях людей, окружающих ребенка (учитель, повар, врач, водитель и т.д.).</a:t>
            </a:r>
            <a:endParaRPr lang="ru-RU" sz="2000"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Symbol"/>
              <a:buChar char=""/>
            </a:pPr>
            <a:r>
              <a:rPr lang="ru-RU" sz="2000">
                <a:latin typeface="Times New Roman"/>
                <a:ea typeface="Times New Roman"/>
                <a:cs typeface="Times New Roman"/>
              </a:rPr>
              <a:t>Представления о социальных ролях людей (пассажир, пешеход, покупатель и т.д.), правилах поведения согласно социальным ролям в различных ситуациях.</a:t>
            </a:r>
            <a:endParaRPr lang="ru-RU" sz="2000"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Symbol"/>
              <a:buChar char=""/>
            </a:pPr>
            <a:r>
              <a:rPr lang="ru-RU" sz="2000">
                <a:latin typeface="Times New Roman"/>
                <a:ea typeface="Times New Roman"/>
                <a:cs typeface="Times New Roman"/>
              </a:rPr>
              <a:t>Опыт конструктивного взаимодействия с взрослыми и сверстниками.</a:t>
            </a:r>
            <a:endParaRPr lang="ru-RU" sz="2000"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Symbol"/>
              <a:buChar char=""/>
            </a:pPr>
            <a:r>
              <a:rPr lang="ru-RU" sz="2000">
                <a:latin typeface="Times New Roman"/>
                <a:ea typeface="Times New Roman"/>
                <a:cs typeface="Times New Roman"/>
              </a:rPr>
              <a:t>Умение соблюдать правила поведения на уроках и во внеурочной деятельности, взаимодействовать со взрослыми и сверстниками, выбирая адекватную дистанцию и формы контакта, соответствующие возрасту и полу ребенка.</a:t>
            </a:r>
            <a:endParaRPr lang="ru-RU" sz="2000">
              <a:ea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lang="ru-RU" sz="2000"/>
          </a:p>
        </p:txBody>
      </p:sp>
    </p:spTree>
    <p:extLst>
      <p:ext uri="{BB962C8B-B14F-4D97-AF65-F5344CB8AC3E}">
        <p14:creationId xmlns:p14="http://schemas.microsoft.com/office/powerpoint/2010/main" val="3822384153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>
            <a:extLst>
              <a:ext uri="{FF2B5EF4-FFF2-40B4-BE49-F238E27FC236}">
                <a16:creationId xmlns:a16="http://schemas.microsoft.com/office/drawing/2014/main" id="{9C362CE9-1BE8-CED8-0128-92B382A7E6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534" y="126362"/>
            <a:ext cx="11742712" cy="6605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649268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5">
            <a:extLst>
              <a:ext uri="{FF2B5EF4-FFF2-40B4-BE49-F238E27FC236}">
                <a16:creationId xmlns:a16="http://schemas.microsoft.com/office/drawing/2014/main" id="{37C2DDA1-5587-9166-E25A-ED660213AE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216" y="72342"/>
            <a:ext cx="11934784" cy="6713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660708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6">
            <a:extLst>
              <a:ext uri="{FF2B5EF4-FFF2-40B4-BE49-F238E27FC236}">
                <a16:creationId xmlns:a16="http://schemas.microsoft.com/office/drawing/2014/main" id="{4F275BE0-E35E-8148-27F8-304785F14F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65" y="0"/>
            <a:ext cx="12165535" cy="6891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317056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>
            <a:extLst>
              <a:ext uri="{FF2B5EF4-FFF2-40B4-BE49-F238E27FC236}">
                <a16:creationId xmlns:a16="http://schemas.microsoft.com/office/drawing/2014/main" id="{4E4CF29E-0B65-F74C-6372-A172BA29E1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663" y="141373"/>
            <a:ext cx="11686674" cy="6575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777748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4">
            <a:extLst>
              <a:ext uri="{FF2B5EF4-FFF2-40B4-BE49-F238E27FC236}">
                <a16:creationId xmlns:a16="http://schemas.microsoft.com/office/drawing/2014/main" id="{E410FA8A-84E8-7235-6A92-17564A64D3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12" y="50463"/>
            <a:ext cx="12012575" cy="6757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873101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>
            <a:extLst>
              <a:ext uri="{FF2B5EF4-FFF2-40B4-BE49-F238E27FC236}">
                <a16:creationId xmlns:a16="http://schemas.microsoft.com/office/drawing/2014/main" id="{FB8CFE65-7E7E-39B0-9528-B30A3DA47E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662" y="0"/>
            <a:ext cx="12213323" cy="6871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130254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4">
            <a:extLst>
              <a:ext uri="{FF2B5EF4-FFF2-40B4-BE49-F238E27FC236}">
                <a16:creationId xmlns:a16="http://schemas.microsoft.com/office/drawing/2014/main" id="{FFBF397A-3DEB-9169-B7DA-C7C3E00E5D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84" y="112064"/>
            <a:ext cx="11884489" cy="668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991550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45BE5BC-8FA6-6F3B-C79D-AEF58EC990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513" y="208694"/>
            <a:ext cx="11447362" cy="6440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592221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>
            <a:extLst>
              <a:ext uri="{FF2B5EF4-FFF2-40B4-BE49-F238E27FC236}">
                <a16:creationId xmlns:a16="http://schemas.microsoft.com/office/drawing/2014/main" id="{EC5BB11E-571E-BA7D-0011-9929BEBEA9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660269"/>
            <a:ext cx="10515599" cy="5832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399365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6883" y="190004"/>
            <a:ext cx="11174681" cy="6667995"/>
          </a:xfrm>
        </p:spPr>
        <p:txBody>
          <a:bodyPr>
            <a:normAutofit fontScale="92500" lnSpcReduction="20000"/>
          </a:bodyPr>
          <a:lstStyle/>
          <a:p>
            <a:pPr indent="449580" algn="just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100" i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3) Развитие межличностных и групповых отношений.</a:t>
            </a:r>
            <a:endParaRPr lang="ru-RU" sz="210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Symbol"/>
              <a:buChar char=""/>
            </a:pPr>
            <a:r>
              <a:rPr lang="ru-RU" sz="210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Представления о дружбе, товарищах, сверстниках.</a:t>
            </a:r>
          </a:p>
          <a:p>
            <a:pPr marL="342900" lvl="0" indent="-342900" algn="just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Symbol"/>
              <a:buChar char=""/>
            </a:pPr>
            <a:r>
              <a:rPr lang="ru-RU" sz="210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Умение находить друзей на основе личных симпатий.</a:t>
            </a:r>
          </a:p>
          <a:p>
            <a:pPr marL="342900" lvl="0" indent="-342900" algn="just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Symbol"/>
              <a:buChar char=""/>
            </a:pPr>
            <a:r>
              <a:rPr lang="ru-RU" sz="210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Умение строить отношения на основе поддержки и взаимопомощи, умение сопереживать, сочувствовать, проявлять внимание.</a:t>
            </a:r>
          </a:p>
          <a:p>
            <a:pPr marL="342900" lvl="0" indent="-342900" algn="just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Symbol"/>
              <a:buChar char=""/>
            </a:pPr>
            <a:r>
              <a:rPr lang="ru-RU" sz="210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Умение взаимодействовать в группе в процессе учебной, игровой, других видах доступной деятельности.</a:t>
            </a:r>
          </a:p>
          <a:p>
            <a:pPr marL="342900" lvl="0" indent="-342900" algn="just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Symbol"/>
              <a:buChar char=""/>
            </a:pPr>
            <a:r>
              <a:rPr lang="ru-RU" sz="210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Умение организовывать свободное время с учетом своих и совместных интересов.</a:t>
            </a:r>
          </a:p>
          <a:p>
            <a:pPr indent="449580" algn="just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10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4) </a:t>
            </a:r>
            <a:r>
              <a:rPr lang="ru-RU" sz="2100" i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Накопление положительного опыта сотрудничества и участия в общественной жизни.</a:t>
            </a:r>
            <a:endParaRPr lang="ru-RU" sz="210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Symbol"/>
              <a:buChar char=""/>
            </a:pPr>
            <a:r>
              <a:rPr lang="ru-RU" sz="210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Представление о праздниках, праздничных мероприятиях, их содержании, участие в них.</a:t>
            </a:r>
          </a:p>
          <a:p>
            <a:pPr marL="342900" lvl="0" indent="-342900" algn="just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Symbol"/>
              <a:buChar char=""/>
            </a:pPr>
            <a:r>
              <a:rPr lang="ru-RU" sz="210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Использование простейших эстетических ориентиров/эталонов о внешнем виде, на праздниках, в хозяйственно-бытовой деятельности.</a:t>
            </a:r>
          </a:p>
          <a:p>
            <a:pPr marL="342900" lvl="0" indent="-342900" algn="just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Symbol"/>
              <a:buChar char=""/>
            </a:pPr>
            <a:r>
              <a:rPr lang="ru-RU" sz="210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Умение соблюдать традиции семейных, школьных, государственных праздников.</a:t>
            </a:r>
          </a:p>
          <a:p>
            <a:pPr indent="449580" algn="just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10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5) </a:t>
            </a:r>
            <a:r>
              <a:rPr lang="ru-RU" sz="2100" i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Представления об обязанностях и правах ребенка.</a:t>
            </a:r>
            <a:endParaRPr lang="ru-RU" sz="210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Symbol"/>
              <a:buChar char=""/>
            </a:pPr>
            <a:r>
              <a:rPr lang="ru-RU" sz="210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Представления о праве на жизнь, на образование, на труд, на неприкосновенность личности и достоинства и др. </a:t>
            </a:r>
          </a:p>
          <a:p>
            <a:pPr marL="342900" lvl="0" indent="-342900" algn="just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Symbol"/>
              <a:buChar char=""/>
            </a:pPr>
            <a:r>
              <a:rPr lang="ru-RU" sz="210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Представления об обязанностях обучающегося, сына/дочери, внука/внучки,  гражданина и др.</a:t>
            </a:r>
          </a:p>
          <a:p>
            <a:pPr indent="449580" algn="just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10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6) </a:t>
            </a:r>
            <a:r>
              <a:rPr lang="ru-RU" sz="2100" i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Представление о стране проживания Россия</a:t>
            </a:r>
            <a:r>
              <a:rPr lang="ru-RU" sz="210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 </a:t>
            </a:r>
          </a:p>
          <a:p>
            <a:pPr marL="342900" lvl="0" indent="-342900" algn="just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Symbol"/>
              <a:buChar char=""/>
            </a:pPr>
            <a:r>
              <a:rPr lang="ru-RU" sz="210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Представление о стране, народе, столице, больших городах, городе (селе), месте проживания.</a:t>
            </a:r>
          </a:p>
          <a:p>
            <a:pPr marL="342900" lvl="0" indent="-342900" algn="just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Symbol"/>
              <a:buChar char=""/>
            </a:pPr>
            <a:r>
              <a:rPr lang="ru-RU" sz="210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Представление о государственной символике (флаг, герб, гимн).</a:t>
            </a:r>
          </a:p>
          <a:p>
            <a:pPr marL="342900" lvl="0" indent="-342900" algn="just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Symbol"/>
              <a:buChar char=""/>
            </a:pPr>
            <a:r>
              <a:rPr lang="ru-RU" sz="210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Представление о значимых исторических событиях и выдающихся людях России, малой родины. </a:t>
            </a:r>
          </a:p>
          <a:p>
            <a:pPr marL="342900" lvl="0" indent="-342900" algn="just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Symbol"/>
              <a:buChar char=""/>
            </a:pPr>
            <a:endParaRPr lang="ru-RU" sz="2000">
              <a:ea typeface="Times New Roman"/>
              <a:cs typeface="Times New Roman"/>
            </a:endParaRPr>
          </a:p>
          <a:p>
            <a:pPr>
              <a:lnSpc>
                <a:spcPct val="120000"/>
              </a:lnSpc>
              <a:spcBef>
                <a:spcPct val="0"/>
              </a:spcBef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0986216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" y="2469110"/>
            <a:ext cx="9717974" cy="4388890"/>
          </a:xfrm>
        </p:spPr>
        <p:txBody>
          <a:bodyPr>
            <a:normAutofit/>
          </a:bodyPr>
          <a:lstStyle/>
          <a:p>
            <a:pPr algn="just" fontAlgn="base">
              <a:lnSpc>
                <a:spcPct val="115000"/>
              </a:lnSpc>
              <a:spcAft>
                <a:spcPts val="10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3200" b="1" spc="-25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Сильные стороны:</a:t>
            </a:r>
            <a:endParaRPr lang="ru-RU" sz="3200" b="1">
              <a:solidFill>
                <a:srgbClr val="FF0000"/>
              </a:solidFill>
              <a:ea typeface="Calibri"/>
              <a:cs typeface="Times New Roman" panose="02020603050405020304" charset="0"/>
            </a:endParaRPr>
          </a:p>
          <a:p>
            <a:pPr marL="342900" lvl="0" indent="-342900" algn="just" fontAlgn="base">
              <a:lnSpc>
                <a:spcPct val="115000"/>
              </a:lnSpc>
              <a:spcAft>
                <a:spcPct val="0"/>
              </a:spcAft>
              <a:buFont typeface="+mj-lt"/>
              <a:buAutoNum type="arabicPeriod"/>
              <a:tabLst>
                <a:tab pos="228600" algn="l"/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>
                <a:solidFill>
                  <a:srgbClr val="212529"/>
                </a:solidFill>
                <a:latin typeface="Times New Roman"/>
                <a:ea typeface="Calibri"/>
                <a:cs typeface="Times New Roman"/>
              </a:rPr>
              <a:t>Положительно относятся к школе, к урокам. </a:t>
            </a:r>
          </a:p>
          <a:p>
            <a:pPr marL="342900" lvl="0" indent="-342900" algn="just" fontAlgn="base">
              <a:lnSpc>
                <a:spcPct val="115000"/>
              </a:lnSpc>
              <a:spcAft>
                <a:spcPct val="0"/>
              </a:spcAft>
              <a:buFont typeface="+mj-lt"/>
              <a:buAutoNum type="arabicPeriod"/>
              <a:tabLst>
                <a:tab pos="228600" algn="l"/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>
                <a:solidFill>
                  <a:srgbClr val="212529"/>
                </a:solidFill>
                <a:latin typeface="Times New Roman"/>
                <a:ea typeface="Calibri"/>
                <a:cs typeface="Times New Roman"/>
              </a:rPr>
              <a:t>Хорошая посещаемость занятий.</a:t>
            </a:r>
            <a:endParaRPr lang="ru-RU" sz="1800">
              <a:ea typeface="Calibri"/>
              <a:cs typeface="Times New Roman" panose="02020603050405020304" charset="0"/>
            </a:endParaRPr>
          </a:p>
          <a:p>
            <a:pPr marL="342900" lvl="0" indent="-342900" algn="just">
              <a:buFont typeface="+mj-lt"/>
              <a:buAutoNum type="arabicPeriod"/>
              <a:tabLst>
                <a:tab pos="228600" algn="l"/>
              </a:tabLst>
            </a:pPr>
            <a:r>
              <a:rPr lang="ru-RU">
                <a:solidFill>
                  <a:srgbClr val="212529"/>
                </a:solidFill>
                <a:latin typeface="Times New Roman"/>
                <a:ea typeface="Calibri"/>
              </a:rPr>
              <a:t>Легкие двигательные нарушения.</a:t>
            </a:r>
            <a:endParaRPr lang="ru-RU"/>
          </a:p>
          <a:p>
            <a:pPr marL="342900" indent="-342900" algn="just">
              <a:buFont typeface="+mj-lt"/>
              <a:buAutoNum type="arabicPeriod"/>
              <a:tabLst>
                <a:tab pos="228600" algn="l"/>
              </a:tabLst>
            </a:pPr>
            <a:r>
              <a:rPr lang="ru-RU" spc="-25">
                <a:latin typeface="Times New Roman"/>
                <a:ea typeface="Times New Roman"/>
              </a:rPr>
              <a:t>Вовлеченность и активность в течение всего урока, занятия (40 минут).</a:t>
            </a:r>
          </a:p>
          <a:p>
            <a:pPr marL="342900" lvl="0" indent="-342900" algn="just">
              <a:buFont typeface="+mj-lt"/>
              <a:buAutoNum type="arabicPeriod"/>
              <a:tabLst>
                <a:tab pos="228600" algn="l"/>
              </a:tabLst>
            </a:pPr>
            <a:r>
              <a:rPr lang="ru-RU" spc="-25">
                <a:latin typeface="Times New Roman"/>
                <a:ea typeface="Times New Roman"/>
              </a:rPr>
              <a:t>Владеют элементарной учебной деятельностью.</a:t>
            </a:r>
            <a:r>
              <a:rPr lang="ru-RU">
                <a:latin typeface="Times New Roman"/>
              </a:rPr>
              <a:t> </a:t>
            </a:r>
            <a:endParaRPr lang="ru-RU"/>
          </a:p>
          <a:p>
            <a:pPr marL="342900" lvl="0" indent="-342900" algn="just">
              <a:buFont typeface="+mj-lt"/>
              <a:buAutoNum type="arabicPeriod"/>
              <a:tabLst>
                <a:tab pos="228600" algn="l"/>
              </a:tabLst>
            </a:pPr>
            <a:r>
              <a:rPr lang="ru-RU" spc="-25">
                <a:latin typeface="Times New Roman"/>
                <a:ea typeface="Times New Roman"/>
              </a:rPr>
              <a:t>Способны к повторению и подражанию.</a:t>
            </a:r>
            <a:endParaRPr lang="ru-RU"/>
          </a:p>
          <a:p>
            <a:pPr marL="342900" lvl="0" indent="-342900" algn="just">
              <a:buFont typeface="+mj-lt"/>
              <a:buAutoNum type="arabicPeriod"/>
              <a:tabLst>
                <a:tab pos="228600" algn="l"/>
              </a:tabLst>
            </a:pPr>
            <a:r>
              <a:rPr lang="ru-RU" spc="-25">
                <a:latin typeface="Times New Roman"/>
                <a:ea typeface="Times New Roman"/>
              </a:rPr>
              <a:t>Высокая эмоциональная отзывчивость, готовность к сотрудничеству.</a:t>
            </a:r>
            <a:endParaRPr lang="ru-RU"/>
          </a:p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25156" y="99469"/>
            <a:ext cx="6096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20000"/>
              </a:spcBef>
            </a:pPr>
            <a:r>
              <a:rPr lang="ru-RU" sz="44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группы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5413" y="693957"/>
            <a:ext cx="3962400" cy="320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634765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8723" y="2003745"/>
            <a:ext cx="9856519" cy="5270633"/>
          </a:xfrm>
        </p:spPr>
        <p:txBody>
          <a:bodyPr>
            <a:normAutofit/>
          </a:bodyPr>
          <a:lstStyle/>
          <a:p>
            <a:pPr algn="just" fontAlgn="base">
              <a:lnSpc>
                <a:spcPct val="115000"/>
              </a:lnSpc>
              <a:spcAft>
                <a:spcPts val="10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3200" b="1" spc="-25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Слабые стороны:</a:t>
            </a:r>
            <a:endParaRPr lang="ru-RU" sz="3200" b="1">
              <a:solidFill>
                <a:srgbClr val="FF0000"/>
              </a:solidFill>
              <a:ea typeface="Calibri"/>
              <a:cs typeface="Times New Roman"/>
            </a:endParaRPr>
          </a:p>
          <a:p>
            <a:pPr marL="342900" lvl="0" indent="-342900" algn="just" fontAlgn="base">
              <a:lnSpc>
                <a:spcPct val="115000"/>
              </a:lnSpc>
              <a:spcAft>
                <a:spcPct val="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ru-RU" spc="-25">
                <a:latin typeface="Times New Roman"/>
                <a:ea typeface="Times New Roman"/>
                <a:cs typeface="Times New Roman"/>
              </a:rPr>
              <a:t>Когнитивные нарушения.</a:t>
            </a:r>
            <a:r>
              <a:rPr lang="ru-RU">
                <a:solidFill>
                  <a:srgbClr val="212529"/>
                </a:solidFill>
                <a:latin typeface="Times New Roman"/>
                <a:ea typeface="Calibri"/>
                <a:cs typeface="Times New Roman"/>
              </a:rPr>
              <a:t>  </a:t>
            </a:r>
            <a:endParaRPr lang="ru-RU" sz="1800">
              <a:ea typeface="Calibri"/>
              <a:cs typeface="Times New Roman"/>
            </a:endParaRPr>
          </a:p>
          <a:p>
            <a:pPr marL="342900" lvl="0" indent="-342900" algn="just" fontAlgn="base">
              <a:lnSpc>
                <a:spcPct val="115000"/>
              </a:lnSpc>
              <a:spcAft>
                <a:spcPct val="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ru-RU" spc="-25">
                <a:latin typeface="Times New Roman"/>
                <a:ea typeface="Times New Roman"/>
                <a:cs typeface="Times New Roman"/>
              </a:rPr>
              <a:t>Низкая скорость обработки информации. </a:t>
            </a:r>
            <a:endParaRPr lang="ru-RU" sz="1800">
              <a:ea typeface="Calibri"/>
              <a:cs typeface="Times New Roman"/>
            </a:endParaRPr>
          </a:p>
          <a:p>
            <a:pPr marL="342900" lvl="0" indent="-342900" algn="just" fontAlgn="base">
              <a:lnSpc>
                <a:spcPct val="115000"/>
              </a:lnSpc>
              <a:spcAft>
                <a:spcPct val="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ru-RU" spc="-25">
                <a:latin typeface="Times New Roman"/>
                <a:ea typeface="Times New Roman"/>
                <a:cs typeface="Times New Roman"/>
              </a:rPr>
              <a:t>Низкий уровень познавательной активности.</a:t>
            </a:r>
          </a:p>
          <a:p>
            <a:pPr marL="342900" lvl="0" indent="-342900" algn="just" fontAlgn="base">
              <a:lnSpc>
                <a:spcPct val="115000"/>
              </a:lnSpc>
              <a:spcAft>
                <a:spcPct val="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ru-RU" spc="-25">
                <a:latin typeface="Times New Roman"/>
                <a:ea typeface="Times New Roman"/>
                <a:cs typeface="Times New Roman"/>
              </a:rPr>
              <a:t>Нарушение концентрации внимания.</a:t>
            </a:r>
          </a:p>
          <a:p>
            <a:pPr marL="342900" lvl="0" indent="-342900" algn="just" fontAlgn="base">
              <a:lnSpc>
                <a:spcPct val="115000"/>
              </a:lnSpc>
              <a:spcAft>
                <a:spcPct val="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ru-RU" spc="-25">
                <a:latin typeface="Times New Roman"/>
                <a:ea typeface="Times New Roman"/>
                <a:cs typeface="Times New Roman"/>
              </a:rPr>
              <a:t>Снижена инициатива или отсутствует. </a:t>
            </a:r>
          </a:p>
          <a:p>
            <a:pPr marL="342900" lvl="0" indent="-342900" algn="just" fontAlgn="base">
              <a:lnSpc>
                <a:spcPct val="115000"/>
              </a:lnSpc>
              <a:spcAft>
                <a:spcPct val="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ru-RU" spc="-25">
                <a:latin typeface="Times New Roman"/>
                <a:ea typeface="Times New Roman"/>
                <a:cs typeface="Times New Roman"/>
              </a:rPr>
              <a:t>Речевые нарушения у большинства детей</a:t>
            </a:r>
          </a:p>
          <a:p>
            <a:pPr marL="342900" lvl="0" indent="-342900" algn="just" fontAlgn="base">
              <a:lnSpc>
                <a:spcPct val="115000"/>
              </a:lnSpc>
              <a:spcAft>
                <a:spcPct val="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ru-RU">
                <a:solidFill>
                  <a:srgbClr val="212529"/>
                </a:solidFill>
                <a:latin typeface="Times New Roman"/>
                <a:ea typeface="Calibri"/>
                <a:cs typeface="Times New Roman"/>
              </a:rPr>
              <a:t>Эмоционально-поведенческие трудности.</a:t>
            </a:r>
            <a:endParaRPr lang="ru-RU" sz="1800"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2990" y="150452"/>
            <a:ext cx="6096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20000"/>
              </a:spcBef>
            </a:pPr>
            <a:r>
              <a:rPr lang="ru-RU" sz="44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группы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1778" y="919893"/>
            <a:ext cx="4787432" cy="2734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337084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3924" y="1517130"/>
            <a:ext cx="2125365" cy="314120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30"/>
          <a:stretch>
            <a:fillRect/>
          </a:stretch>
        </p:blipFill>
        <p:spPr>
          <a:xfrm>
            <a:off x="2420663" y="1600199"/>
            <a:ext cx="2497415" cy="305813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572123" y="12497"/>
            <a:ext cx="73343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Активизация познавательной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2212645701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69064" y="0"/>
            <a:ext cx="8598936" cy="466835"/>
          </a:xfrm>
        </p:spPr>
        <p:txBody>
          <a:bodyPr>
            <a:normAutofit/>
          </a:bodyPr>
          <a:lstStyle/>
          <a:p>
            <a:r>
              <a:rPr 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Задания, повышающие речевую активность.</a:t>
            </a:r>
          </a:p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1265" y="1122363"/>
            <a:ext cx="5781380" cy="398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728037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4234</TotalTime>
  <Words>1754</Words>
  <Application>Microsoft Office PowerPoint</Application>
  <PresentationFormat>Широкоэкранный</PresentationFormat>
  <Paragraphs>178</Paragraphs>
  <Slides>48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56" baseType="lpstr">
      <vt:lpstr>Arial</vt:lpstr>
      <vt:lpstr>Calibri</vt:lpstr>
      <vt:lpstr>Calibri Light</vt:lpstr>
      <vt:lpstr>Constantia</vt:lpstr>
      <vt:lpstr>Symbol</vt:lpstr>
      <vt:lpstr>Times New Roman</vt:lpstr>
      <vt:lpstr>Wingdings</vt:lpstr>
      <vt:lpstr>Тема Office</vt:lpstr>
      <vt:lpstr>Интеграция приобретённого опыта в повседневную жизнь в процессе реализации учебного курса «Окружающий социальный мир» как ключевой фактор успешной социализации детей с ментальными нарушениями в старших классах. </vt:lpstr>
      <vt:lpstr>Цель и задачи учебного предмета «Окружающий социальный мир»</vt:lpstr>
      <vt:lpstr> Место предмета «Окружающий социальный мир» в учебном плане</vt:lpstr>
      <vt:lpstr>Предметные результаты по программе «Окружающий социальный мир»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Особенности обучения по предмету «Окружающий социальный мир»</vt:lpstr>
      <vt:lpstr>Практические задания</vt:lpstr>
      <vt:lpstr>Презентация PowerPoint</vt:lpstr>
      <vt:lpstr>Социальные игры и ролевые модели</vt:lpstr>
      <vt:lpstr>Сюжетно-ролевые игры</vt:lpstr>
      <vt:lpstr>Участие в проектной деятельности</vt:lpstr>
      <vt:lpstr>Участие в проектной деятельности</vt:lpstr>
      <vt:lpstr>Экскурсии</vt:lpstr>
      <vt:lpstr>Привлечение родителей к образовательному процессу </vt:lpstr>
      <vt:lpstr>Повторительно-обобщающие уроки</vt:lpstr>
      <vt:lpstr>Осуществление межпредметных связей </vt:lpstr>
      <vt:lpstr>Презентация PowerPoint</vt:lpstr>
      <vt:lpstr>Обучающийся с УУО, 8-й год обучения Максим И. </vt:lpstr>
      <vt:lpstr>Обучающаяся с УУО, 8-й год обучения Анна К.</vt:lpstr>
      <vt:lpstr>Обучающийся с ТУО, 10-й год обучения Кирилл К. </vt:lpstr>
      <vt:lpstr>Задание. Наклей подписи к иллюстрациям; раскрась определенным цветом и др.</vt:lpstr>
      <vt:lpstr>Задание. Отметь верные утверждения</vt:lpstr>
      <vt:lpstr>Презентация PowerPoint</vt:lpstr>
      <vt:lpstr>Обращение к личному опыту</vt:lpstr>
      <vt:lpstr>Организация работы в парах</vt:lpstr>
      <vt:lpstr>Компоненты здоровьесберегающих технологий.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ИЛЬЯ ГОВОРСКИЙ</dc:creator>
  <cp:lastModifiedBy>Пользователь</cp:lastModifiedBy>
  <cp:revision>264</cp:revision>
  <dcterms:created xsi:type="dcterms:W3CDTF">2025-07-28T16:36:57Z</dcterms:created>
  <dcterms:modified xsi:type="dcterms:W3CDTF">2026-04-15T09:10:16Z</dcterms:modified>
</cp:coreProperties>
</file>