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1" r:id="rId2"/>
    <p:sldId id="256" r:id="rId3"/>
    <p:sldId id="288" r:id="rId4"/>
    <p:sldId id="301" r:id="rId5"/>
    <p:sldId id="302" r:id="rId6"/>
    <p:sldId id="289" r:id="rId7"/>
    <p:sldId id="297" r:id="rId8"/>
    <p:sldId id="298" r:id="rId9"/>
    <p:sldId id="280" r:id="rId10"/>
    <p:sldId id="279" r:id="rId11"/>
    <p:sldId id="290" r:id="rId12"/>
    <p:sldId id="271" r:id="rId13"/>
    <p:sldId id="278" r:id="rId14"/>
    <p:sldId id="277" r:id="rId15"/>
    <p:sldId id="299" r:id="rId16"/>
    <p:sldId id="272" r:id="rId17"/>
    <p:sldId id="276" r:id="rId18"/>
    <p:sldId id="273" r:id="rId19"/>
    <p:sldId id="300" r:id="rId20"/>
    <p:sldId id="270" r:id="rId21"/>
    <p:sldId id="257" r:id="rId22"/>
    <p:sldId id="258" r:id="rId23"/>
    <p:sldId id="268" r:id="rId24"/>
    <p:sldId id="269" r:id="rId25"/>
    <p:sldId id="275" r:id="rId26"/>
    <p:sldId id="274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61" autoAdjust="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7B008-0FAC-44BD-8093-3BB9F41BBDD8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EEEFE-05EC-4F1A-A7C2-22D397E791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450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EEEFE-05EC-4F1A-A7C2-22D397E7912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10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00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772400" cy="18722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 диагностики и коррекционно-развивающей работы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реализации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ФАООП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(вариант 2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индивидуального маршрута, комплектование СИПР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9602" y="5010795"/>
            <a:ext cx="7704855" cy="14401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ГОУ ЯО «Переславль-</a:t>
            </a:r>
            <a:r>
              <a:rPr lang="ru-RU" sz="2400" dirty="0" err="1" smtClean="0">
                <a:solidFill>
                  <a:schemeClr val="tx1"/>
                </a:solidFill>
              </a:rPr>
              <a:t>Залесская</a:t>
            </a:r>
            <a:r>
              <a:rPr lang="ru-RU" sz="2400" dirty="0" smtClean="0">
                <a:solidFill>
                  <a:schemeClr val="tx1"/>
                </a:solidFill>
              </a:rPr>
              <a:t> школа-интернат № 3»</a:t>
            </a:r>
          </a:p>
          <a:p>
            <a:r>
              <a:rPr lang="ru-RU" sz="2400" dirty="0" err="1" smtClean="0">
                <a:solidFill>
                  <a:schemeClr val="tx1"/>
                </a:solidFill>
              </a:rPr>
              <a:t>Говорская</a:t>
            </a:r>
            <a:r>
              <a:rPr lang="ru-RU" sz="2400" dirty="0" smtClean="0">
                <a:solidFill>
                  <a:schemeClr val="tx1"/>
                </a:solidFill>
              </a:rPr>
              <a:t> Е.Ю., зам. директора по УВР;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Воевода М.Л., учитель-логопед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19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0" y="0"/>
            <a:ext cx="921600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6864" cy="43204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 основе онтогенетический принцип):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764704"/>
            <a:ext cx="8712968" cy="590465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I. Развитие ВПФ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функций,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лежат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познавательной сферы 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двигательные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сенсорные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предметно-практическое мышление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Развитие речи и коммуникации</a:t>
            </a:r>
          </a:p>
          <a:p>
            <a:pPr algn="just"/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II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Формирование и развитие личности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привычки;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интересы; 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с окружающими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людьми;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эмоции,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чувства;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поведение.         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III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Создание специальных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соблюдать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охранительный режим при организации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продумать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зонирование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приучать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работать в определённом ритме и придерживаться четкой структуры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0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7" y="1"/>
            <a:ext cx="921600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7045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prstClr val="black"/>
                </a:solidFill>
              </a:rPr>
              <a:t>1 случай. Ребёнок с НОДА.</a:t>
            </a:r>
            <a:r>
              <a:rPr lang="ru-RU" dirty="0" smtClean="0"/>
              <a:t>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24744"/>
            <a:ext cx="8401080" cy="5286412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Ребенок вступает в контакт с педагогом</a:t>
            </a:r>
          </a:p>
          <a:p>
            <a:r>
              <a:rPr lang="ru-RU" sz="2800" dirty="0" smtClean="0"/>
              <a:t>Эмоционально реагирует </a:t>
            </a:r>
            <a:r>
              <a:rPr lang="ru-RU" sz="2800" dirty="0"/>
              <a:t>на </a:t>
            </a:r>
            <a:r>
              <a:rPr lang="ru-RU" sz="2800" dirty="0" smtClean="0"/>
              <a:t>речь, есть попытки диалога</a:t>
            </a:r>
          </a:p>
          <a:p>
            <a:r>
              <a:rPr lang="ru-RU" sz="2800" dirty="0" smtClean="0"/>
              <a:t>В коммуникации использует слово ДА,  некоторые звукоподражания, жесты (глазами указывает на маму, жест «прощания»)</a:t>
            </a:r>
          </a:p>
          <a:p>
            <a:r>
              <a:rPr lang="ru-RU" sz="2800" dirty="0" smtClean="0"/>
              <a:t>Реагирует на картинки, предметы, игрушки; </a:t>
            </a:r>
          </a:p>
          <a:p>
            <a:r>
              <a:rPr lang="ru-RU" sz="2800" dirty="0" smtClean="0"/>
              <a:t>Самостоятельная игра в виде захвата предметов, рассматривание их, бросание.</a:t>
            </a:r>
          </a:p>
          <a:p>
            <a:r>
              <a:rPr lang="ru-RU" sz="2800" dirty="0" smtClean="0"/>
              <a:t>Не </a:t>
            </a:r>
            <a:r>
              <a:rPr lang="ru-RU" sz="2800" dirty="0"/>
              <a:t>сформированы </a:t>
            </a:r>
            <a:r>
              <a:rPr lang="ru-RU" sz="2800" dirty="0" smtClean="0"/>
              <a:t>навыки </a:t>
            </a:r>
            <a:r>
              <a:rPr lang="ru-RU" sz="2800" dirty="0" err="1" smtClean="0"/>
              <a:t>манипулятивной</a:t>
            </a:r>
            <a:r>
              <a:rPr lang="ru-RU" sz="2800" dirty="0" smtClean="0"/>
              <a:t> игры, рисования, лепки и других видов продуктивной деятельности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8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7" y="1"/>
            <a:ext cx="921600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654"/>
            <a:ext cx="7666621" cy="1181993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Мальчик, 1 класс.</a:t>
            </a:r>
            <a:b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Обучается на дому.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2442" y="2081489"/>
            <a:ext cx="7992888" cy="4985791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Сильные стороны:</a:t>
            </a:r>
          </a:p>
          <a:p>
            <a:pPr marL="342900" indent="-342900" algn="just">
              <a:lnSpc>
                <a:spcPct val="115000"/>
              </a:lnSpc>
              <a:buFont typeface="Symbol"/>
              <a:buChar char="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Фиксирует взгляд</a:t>
            </a:r>
          </a:p>
          <a:p>
            <a:pPr marL="342900" indent="-342900" algn="just">
              <a:lnSpc>
                <a:spcPct val="115000"/>
              </a:lnSpc>
              <a:buFont typeface="Symbol"/>
              <a:buChar char="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Частично понимает обращенную речь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Готов к сотрудничеству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Эмоционально реагирует на разные учебные ситуации, педагога.</a:t>
            </a:r>
            <a:endParaRPr lang="ru-RU" sz="22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Слабые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стороны: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Отсутствует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речь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Тяжелые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арушения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опорно-двигательного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аппарата (ДЦП, спастический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тетрапарез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Трудности самообслуживания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Направления коррекционно-развивающей работы:</a:t>
            </a:r>
          </a:p>
          <a:p>
            <a:pPr marL="914400" indent="-4572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2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развитие </a:t>
            </a:r>
            <a:r>
              <a:rPr lang="ru-RU" sz="22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двигательных </a:t>
            </a:r>
            <a:r>
              <a:rPr lang="ru-RU" sz="22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навыков </a:t>
            </a:r>
          </a:p>
          <a:p>
            <a:pPr marL="914400" indent="-4572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2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развитие доступных продуктивных предметно-практических </a:t>
            </a:r>
            <a:r>
              <a:rPr lang="ru-RU" sz="22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действий</a:t>
            </a:r>
          </a:p>
          <a:p>
            <a:pPr marL="914400" indent="-4572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2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р</a:t>
            </a:r>
            <a:r>
              <a:rPr lang="ru-RU" sz="22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азвитие познавательной сферы с опорой на наглядные методы обучения </a:t>
            </a:r>
            <a:endParaRPr lang="ru-RU" sz="2200" dirty="0">
              <a:solidFill>
                <a:schemeClr val="tx1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9496"/>
            <a:ext cx="9252520" cy="111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7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1600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130" y="260648"/>
            <a:ext cx="7703741" cy="1008112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63" y="260648"/>
            <a:ext cx="7837677" cy="652661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124744"/>
            <a:ext cx="8640960" cy="446449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107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00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9125447" cy="5621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14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7" y="1"/>
            <a:ext cx="921600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 случай. Ребенок с РАС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77500" lnSpcReduction="20000"/>
          </a:bodyPr>
          <a:lstStyle/>
          <a:p>
            <a:r>
              <a:rPr lang="ru-RU" sz="3800" dirty="0" smtClean="0"/>
              <a:t>Наличие эмоциональных перегрузок, крик, как реакция на новизну ситуации. </a:t>
            </a:r>
          </a:p>
          <a:p>
            <a:r>
              <a:rPr lang="ru-RU" sz="3800" dirty="0" smtClean="0"/>
              <a:t>Трудности переключения, смене деятельности, ожидание.</a:t>
            </a:r>
          </a:p>
          <a:p>
            <a:r>
              <a:rPr lang="ru-RU" sz="3800" dirty="0" smtClean="0"/>
              <a:t>Нарушение </a:t>
            </a:r>
            <a:r>
              <a:rPr lang="ru-RU" sz="3800" dirty="0" err="1" smtClean="0"/>
              <a:t>импрессивной</a:t>
            </a:r>
            <a:r>
              <a:rPr lang="ru-RU" sz="3800" dirty="0" smtClean="0"/>
              <a:t> и экспрессивной речи.</a:t>
            </a:r>
          </a:p>
          <a:p>
            <a:r>
              <a:rPr lang="ru-RU" sz="3800" dirty="0" smtClean="0"/>
              <a:t>Включение в деятельность, заинтересованность в действиях с предметами.</a:t>
            </a:r>
          </a:p>
          <a:p>
            <a:r>
              <a:rPr lang="ru-RU" sz="3800" dirty="0" smtClean="0"/>
              <a:t>Моторная ловкость.</a:t>
            </a:r>
          </a:p>
          <a:p>
            <a:r>
              <a:rPr lang="ru-RU" sz="3800" dirty="0" smtClean="0"/>
              <a:t>Работает по аналогии.</a:t>
            </a:r>
          </a:p>
          <a:p>
            <a:r>
              <a:rPr lang="ru-RU" sz="3800" dirty="0" smtClean="0"/>
              <a:t>Навыки АДК не развиты.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1600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980728"/>
            <a:ext cx="7776864" cy="93610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Мальчик, 2 класс.</a:t>
            </a:r>
            <a:b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Обучается на дому.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Адаптированная </a:t>
            </a:r>
            <a:r>
              <a:rPr lang="ru-RU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общеобразовательная программа для детей с ограниченными возможностями здоровья, имеющих расстройства аутистического спектра и умеренную умственную отсталость (специальная индивидуальная программа развития). Вариант и срок реализации: вариант 8.4- 6 лет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7" y="1673424"/>
            <a:ext cx="8568952" cy="5184576"/>
          </a:xfrm>
        </p:spPr>
        <p:txBody>
          <a:bodyPr>
            <a:noAutofit/>
          </a:bodyPr>
          <a:lstStyle/>
          <a:p>
            <a:pPr lvl="0" algn="just">
              <a:spcAft>
                <a:spcPts val="100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Сильные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стороны: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Удерживается в деятельности с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символами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Доступно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изучение общеразвивающих учебных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предметов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Переносит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тактильные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контакты</a:t>
            </a:r>
          </a:p>
          <a:p>
            <a:pPr algn="just">
              <a:spcAft>
                <a:spcPts val="100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Слабые стороны: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Трудности установления зрительного контакта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Зрительное внимание крайне избирательно и кратковременно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Грубо нарушено понимание речи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Удерживается в определенных видах деятельности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Часто пребывает в состоянии тревоги</a:t>
            </a:r>
          </a:p>
          <a:p>
            <a:pPr marL="342900" lvl="0" indent="-342900" algn="just">
              <a:spcAft>
                <a:spcPts val="1000"/>
              </a:spcAft>
              <a:buFont typeface="Symbol"/>
              <a:buChar char="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Гиперчувствительность к звукам</a:t>
            </a:r>
          </a:p>
          <a:p>
            <a:pPr marL="342900" lvl="0" indent="-342900" algn="just">
              <a:spcAft>
                <a:spcPts val="1000"/>
              </a:spcAft>
              <a:buFont typeface="Symbol"/>
              <a:buChar char="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Трудности взаимодействия с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окружающими</a:t>
            </a:r>
          </a:p>
          <a:p>
            <a:pPr algn="just">
              <a:lnSpc>
                <a:spcPct val="50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Направления коррекционно-развивающей работы</a:t>
            </a:r>
            <a:r>
              <a:rPr lang="ru-RU" sz="1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50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-  Формирование произвольной деятельности, развитие взаимодействия через использование четкой структуры занятия</a:t>
            </a:r>
          </a:p>
          <a:p>
            <a:pPr marL="171450" indent="-171450" algn="just">
              <a:lnSpc>
                <a:spcPct val="50000"/>
              </a:lnSpc>
              <a:spcAft>
                <a:spcPts val="1000"/>
              </a:spcAft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Формирование учебного поведения</a:t>
            </a:r>
          </a:p>
          <a:p>
            <a:pPr marL="171450" indent="-171450" algn="just">
              <a:lnSpc>
                <a:spcPct val="50000"/>
              </a:lnSpc>
              <a:spcAft>
                <a:spcPts val="1000"/>
              </a:spcAft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Формирование навыков учебной деятельности</a:t>
            </a:r>
          </a:p>
          <a:p>
            <a:pPr algn="just">
              <a:lnSpc>
                <a:spcPct val="50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  Развитие коммуникации через использование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сенсорных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игр</a:t>
            </a:r>
          </a:p>
          <a:p>
            <a:pPr algn="just">
              <a:lnSpc>
                <a:spcPct val="50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  Постепенное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преодоление гиперчувствительности</a:t>
            </a:r>
          </a:p>
          <a:p>
            <a:pPr algn="just">
              <a:lnSpc>
                <a:spcPct val="50000"/>
              </a:lnSpc>
              <a:spcAft>
                <a:spcPts val="1000"/>
              </a:spcAft>
            </a:pP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50000"/>
              </a:lnSpc>
              <a:spcAft>
                <a:spcPts val="1000"/>
              </a:spcAft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44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00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-99391"/>
            <a:ext cx="7848872" cy="1368152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95536"/>
            <a:ext cx="7776467" cy="704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00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60" y="548680"/>
            <a:ext cx="8749880" cy="531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4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7" y="1"/>
            <a:ext cx="921600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3 случай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472518" cy="512605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Хороший контакт с педагогом. </a:t>
            </a:r>
          </a:p>
          <a:p>
            <a:r>
              <a:rPr lang="ru-RU" dirty="0" smtClean="0"/>
              <a:t>Высокие социальные навыки. </a:t>
            </a:r>
          </a:p>
          <a:p>
            <a:r>
              <a:rPr lang="ru-RU" dirty="0" smtClean="0"/>
              <a:t>Хороший уровень понимания речи.  Экспрессивной речи нет. Речевой негативизм.</a:t>
            </a:r>
          </a:p>
          <a:p>
            <a:r>
              <a:rPr lang="ru-RU" dirty="0" smtClean="0"/>
              <a:t>Понимает простые жесты.</a:t>
            </a:r>
          </a:p>
          <a:p>
            <a:r>
              <a:rPr lang="ru-RU" dirty="0" err="1" smtClean="0"/>
              <a:t>Сформированность</a:t>
            </a:r>
            <a:r>
              <a:rPr lang="ru-RU" dirty="0" smtClean="0"/>
              <a:t>  начальных навыков учебного поведения.</a:t>
            </a:r>
          </a:p>
          <a:p>
            <a:r>
              <a:rPr lang="ru-RU" dirty="0" smtClean="0"/>
              <a:t>Достаточный уровень продуктивной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7" y="22222"/>
            <a:ext cx="921600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0456" y="404664"/>
            <a:ext cx="8712968" cy="14700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входящей диагностики (август):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844824"/>
            <a:ext cx="8568952" cy="4176464"/>
          </a:xfrm>
        </p:spPr>
        <p:txBody>
          <a:bodyPr>
            <a:no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Выявление сильных, слабых сторон у ребенка, особенностей развития ВПФ, его личности.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 Организация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качественной коррекционно-развивающей работы с каждым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Разработка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СИПР (в тесном сотрудничестве с родителями).</a:t>
            </a:r>
          </a:p>
        </p:txBody>
      </p:sp>
    </p:spTree>
    <p:extLst>
      <p:ext uri="{BB962C8B-B14F-4D97-AF65-F5344CB8AC3E}">
        <p14:creationId xmlns:p14="http://schemas.microsoft.com/office/powerpoint/2010/main" val="256377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00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33103"/>
            <a:ext cx="7704856" cy="1035007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Мальчик, 3 класс.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Адаптированная общеобразовательная программа для детей с ограниченными возможностями здоровья, имеющих  умеренную умственную отсталость (специальная индивидуальная программа развития)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1" y="1901212"/>
            <a:ext cx="9036496" cy="4104456"/>
          </a:xfrm>
        </p:spPr>
        <p:txBody>
          <a:bodyPr>
            <a:normAutofit fontScale="25000" lnSpcReduction="20000"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56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Сильные стороны:</a:t>
            </a:r>
            <a:endParaRPr lang="ru-RU" sz="56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5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Работает по инструкции, показу педагога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5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Проявляет критичность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5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Хорошо развита ручная моторика</a:t>
            </a:r>
          </a:p>
          <a:p>
            <a:pPr marL="342900" indent="-342900" algn="just">
              <a:buFont typeface="Symbol"/>
              <a:buChar char=""/>
            </a:pPr>
            <a:r>
              <a:rPr lang="ru-RU" sz="5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Упорядоченное поведение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5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Высокая готовность к социальным контактам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5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Использует собственные жесты, но их ограниченное количество, для того, чтобы объяснить ситуацию или сообщить о своих потребностях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56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Слабые </a:t>
            </a:r>
            <a:r>
              <a:rPr lang="ru-RU" sz="56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стороны:</a:t>
            </a:r>
            <a:endParaRPr lang="ru-RU" sz="56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5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Инертность </a:t>
            </a:r>
            <a:r>
              <a:rPr lang="ru-RU" sz="5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протекания психических </a:t>
            </a:r>
            <a:r>
              <a:rPr lang="ru-RU" sz="5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процессов</a:t>
            </a:r>
            <a:r>
              <a:rPr lang="ru-RU" sz="5600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Нарушение общей моторики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56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Затруднена </a:t>
            </a:r>
            <a:r>
              <a:rPr lang="ru-RU" sz="5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знаково-символическая деятельность </a:t>
            </a:r>
            <a:endParaRPr lang="ru-RU" sz="56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5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Тяжелые нарушения речи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5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Негативизм, в том числе речевой</a:t>
            </a:r>
          </a:p>
          <a:p>
            <a:pPr lvl="0" algn="just">
              <a:lnSpc>
                <a:spcPct val="115000"/>
              </a:lnSpc>
            </a:pPr>
            <a:r>
              <a:rPr lang="ru-RU" sz="56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Направления </a:t>
            </a:r>
            <a:r>
              <a:rPr lang="ru-RU" sz="56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коррекционно-развивающей работы: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5600" dirty="0">
                <a:solidFill>
                  <a:schemeClr val="tx1"/>
                </a:solidFill>
                <a:ea typeface="Calibri"/>
                <a:cs typeface="Times New Roman"/>
              </a:rPr>
              <a:t>-</a:t>
            </a:r>
            <a:r>
              <a:rPr lang="ru-RU" sz="5600" dirty="0" smtClean="0">
                <a:solidFill>
                  <a:schemeClr val="tx1"/>
                </a:solidFill>
                <a:ea typeface="Calibri"/>
                <a:cs typeface="Times New Roman"/>
              </a:rPr>
              <a:t>  </a:t>
            </a:r>
            <a:r>
              <a:rPr lang="ru-RU" sz="5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Совершенствовать двигательные навыки</a:t>
            </a:r>
          </a:p>
          <a:p>
            <a:pPr algn="just">
              <a:lnSpc>
                <a:spcPct val="115000"/>
              </a:lnSpc>
            </a:pPr>
            <a:r>
              <a:rPr lang="ru-RU" sz="5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- Развивать коммуникативно-речевую активность через</a:t>
            </a:r>
            <a:r>
              <a:rPr lang="ru-RU" sz="56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5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игровые </a:t>
            </a:r>
            <a:r>
              <a:rPr lang="ru-RU" sz="5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ситуации</a:t>
            </a:r>
          </a:p>
          <a:p>
            <a:pPr algn="just">
              <a:lnSpc>
                <a:spcPct val="115000"/>
              </a:lnSpc>
            </a:pPr>
            <a:r>
              <a:rPr lang="ru-RU" sz="56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- Актуально </a:t>
            </a:r>
            <a:r>
              <a:rPr lang="ru-RU" sz="5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 жестам</a:t>
            </a:r>
            <a:r>
              <a:rPr lang="ru-RU" sz="5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как средству </a:t>
            </a:r>
            <a:r>
              <a:rPr lang="ru-RU" sz="5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коммуникации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5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- Преодолевать </a:t>
            </a:r>
            <a:r>
              <a:rPr lang="ru-RU" sz="5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негативизм через игровую </a:t>
            </a:r>
            <a:r>
              <a:rPr lang="ru-RU" sz="5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деятельность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5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- Работать </a:t>
            </a:r>
            <a:r>
              <a:rPr lang="ru-RU" sz="5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над пониманием себя, других </a:t>
            </a:r>
            <a:r>
              <a:rPr lang="ru-RU" sz="5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людей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5600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endParaRPr lang="ru-RU" sz="5600" dirty="0">
              <a:solidFill>
                <a:schemeClr val="tx1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16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1600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772400" cy="1470025"/>
          </a:xfrm>
        </p:spPr>
        <p:txBody>
          <a:bodyPr>
            <a:normAutofit fontScale="90000"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  <a:tabLst>
                <a:tab pos="2000250" algn="l"/>
              </a:tabLs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в классе. </a:t>
            </a:r>
            <a:r>
              <a:rPr lang="ru-RU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3" y="1196752"/>
            <a:ext cx="9001000" cy="1248544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Адаптированная общеобразовательная программа для детей с ограниченными возможностями здоровья, имеющих  умеренную умственную отсталость (специальная индивидуальная программа развития)</a:t>
            </a:r>
            <a:endParaRPr lang="ru-RU" sz="28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kern="100" dirty="0">
                <a:solidFill>
                  <a:srgbClr val="00000A"/>
                </a:solidFill>
                <a:latin typeface="Times New Roman"/>
                <a:ea typeface="Arial Unicode MS"/>
                <a:cs typeface="Times New Roman"/>
              </a:rPr>
              <a:t>Учебный план 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39" y="1705871"/>
            <a:ext cx="6613375" cy="514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5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00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95" y="404664"/>
            <a:ext cx="8968605" cy="556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5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00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7143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4 случай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14422"/>
            <a:ext cx="8643998" cy="535785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Не проявляют интереса к игрушкам;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Не взаимодействуют с педагогом;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Не включаются в совместную игру; 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Не решают познавательных задач; 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В условиях обучения действует неадекватно;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Собственная речь – стереотипно повторяющиеся слова.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Плохо формируются гигиенические навыки.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04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0" y="1"/>
            <a:ext cx="921600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4624"/>
            <a:ext cx="7704856" cy="1037977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Мальчик, 4 класс.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082601"/>
            <a:ext cx="8964488" cy="5775399"/>
          </a:xfrm>
        </p:spPr>
        <p:txBody>
          <a:bodyPr>
            <a:normAutofit fontScale="92500" lnSpcReduction="20000"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Сильные стороны:</a:t>
            </a: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Положительное отношение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занятиям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школе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Речь (достаточный пассивный словарь, простая фраза)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Достаточный уровень осведомленности 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7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Слабые 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стороны:</a:t>
            </a: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Низкая организация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 (высокая утомляемость,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внимание неустойчивое, отсутствие целенаправленности)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Поведенческие трудности (</a:t>
            </a:r>
            <a:r>
              <a:rPr lang="ru-RU" sz="17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застреваемость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стереотипность, активные протестные реакции)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7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Моторно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неловкий, слабое развитие мелкой моторики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Пространственные трудности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Трудности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взаимодействия с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окружающими (погруженность в собственные ощущения)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Трудности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самообслуживания </a:t>
            </a:r>
            <a:endParaRPr lang="ru-RU" sz="17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ru-RU" sz="17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Направления </a:t>
            </a:r>
            <a:r>
              <a:rPr lang="ru-RU" sz="17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коррекционно-развивающей работы:</a:t>
            </a:r>
          </a:p>
          <a:p>
            <a:pPr lvl="0" algn="just">
              <a:spcAft>
                <a:spcPts val="80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произвольной деятельности, развитие взаимодействия через использование четкой структуры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(принятие требований, выработать приемлемый стиль взаимоотношений между ребенком и взрослым, повторяемость требований)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800"/>
              </a:spcAft>
              <a:buFontTx/>
              <a:buChar char="-"/>
            </a:pP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Совершенствование мелкой моторики через предметно-практическую деятельность</a:t>
            </a:r>
          </a:p>
          <a:p>
            <a:pPr marL="285750" lvl="0" indent="-285750" algn="just">
              <a:spcAft>
                <a:spcPts val="800"/>
              </a:spcAft>
              <a:buFontTx/>
              <a:buChar char="-"/>
            </a:pP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Развитие коммуникативных навыков с опорой на речевые возможности</a:t>
            </a:r>
          </a:p>
          <a:p>
            <a:pPr algn="just">
              <a:spcAft>
                <a:spcPts val="800"/>
              </a:spcAft>
            </a:pP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    Формирование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навыков самообслуживания (</a:t>
            </a:r>
            <a:r>
              <a:rPr lang="ru-RU" sz="170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формирование бытовых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действий)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71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00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-315416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классе.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696" y="859361"/>
            <a:ext cx="7074256" cy="599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8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00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2" y="1246312"/>
            <a:ext cx="9083942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8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0" y="1"/>
            <a:ext cx="921600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subTitle" idx="1"/>
          </p:nvPr>
        </p:nvSpPr>
        <p:spPr>
          <a:xfrm>
            <a:off x="179388" y="1082675"/>
            <a:ext cx="8964612" cy="5775325"/>
          </a:xfrm>
        </p:spPr>
        <p:txBody>
          <a:bodyPr>
            <a:normAutofit/>
          </a:bodyPr>
          <a:lstStyle/>
          <a:p>
            <a:endParaRPr lang="ru-RU" sz="5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68182" y="5355550"/>
            <a:ext cx="4007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9999"/>
                </a:solidFill>
              </a:rPr>
              <a:t>Сайт школы: </a:t>
            </a:r>
            <a:r>
              <a:rPr lang="en-US" dirty="0">
                <a:solidFill>
                  <a:srgbClr val="FF9999"/>
                </a:solidFill>
              </a:rPr>
              <a:t>https://prs-int3.edu.yar.ru/</a:t>
            </a:r>
          </a:p>
        </p:txBody>
      </p:sp>
    </p:spTree>
    <p:extLst>
      <p:ext uri="{BB962C8B-B14F-4D97-AF65-F5344CB8AC3E}">
        <p14:creationId xmlns:p14="http://schemas.microsoft.com/office/powerpoint/2010/main" val="90924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00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71604" y="857232"/>
            <a:ext cx="5786478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этап- Изучение документации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Диагностика. Этапы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576020"/>
            <a:ext cx="8103844" cy="506769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3600" dirty="0" smtClean="0"/>
              <a:t>основной диагноз; </a:t>
            </a:r>
            <a:endParaRPr lang="ru-RU" sz="3600" dirty="0"/>
          </a:p>
          <a:p>
            <a:pPr lvl="0"/>
            <a:r>
              <a:rPr lang="ru-RU" sz="3600" dirty="0"/>
              <a:t>с</a:t>
            </a:r>
            <a:r>
              <a:rPr lang="ru-RU" sz="3600" dirty="0" smtClean="0"/>
              <a:t>опутствующий диагноз;</a:t>
            </a:r>
            <a:endParaRPr lang="ru-RU" sz="3600" dirty="0"/>
          </a:p>
          <a:p>
            <a:r>
              <a:rPr lang="ru-RU" sz="3600" dirty="0"/>
              <a:t>в</a:t>
            </a:r>
            <a:r>
              <a:rPr lang="ru-RU" sz="3600" dirty="0" smtClean="0"/>
              <a:t>ид образовательной программы;</a:t>
            </a:r>
          </a:p>
          <a:p>
            <a:r>
              <a:rPr lang="ru-RU" sz="3600" dirty="0" smtClean="0"/>
              <a:t>вариант и срок реализации </a:t>
            </a:r>
            <a:r>
              <a:rPr lang="ru-RU" sz="3600" dirty="0" err="1" smtClean="0"/>
              <a:t>програмы</a:t>
            </a:r>
            <a:r>
              <a:rPr lang="ru-RU" sz="3600" dirty="0" smtClean="0"/>
              <a:t>;</a:t>
            </a:r>
          </a:p>
          <a:p>
            <a:pPr lvl="0"/>
            <a:r>
              <a:rPr lang="ru-RU" sz="3600" dirty="0"/>
              <a:t>н</a:t>
            </a:r>
            <a:r>
              <a:rPr lang="ru-RU" sz="3600" dirty="0" smtClean="0"/>
              <a:t>аправления </a:t>
            </a:r>
            <a:r>
              <a:rPr lang="ru-RU" sz="3600" dirty="0"/>
              <a:t>коррекционной </a:t>
            </a:r>
            <a:r>
              <a:rPr lang="ru-RU" sz="3600" dirty="0" smtClean="0"/>
              <a:t>работы;</a:t>
            </a:r>
          </a:p>
          <a:p>
            <a:pPr lvl="0"/>
            <a:r>
              <a:rPr lang="ru-RU" sz="3600" dirty="0" smtClean="0"/>
              <a:t>специальные условия и технические средства и формы и методы обучения;</a:t>
            </a:r>
            <a:endParaRPr lang="ru-RU" sz="3600" dirty="0"/>
          </a:p>
          <a:p>
            <a:pPr lvl="0"/>
            <a:r>
              <a:rPr lang="ru-RU" sz="3600" dirty="0"/>
              <a:t>к</a:t>
            </a:r>
            <a:r>
              <a:rPr lang="ru-RU" sz="3600" dirty="0" smtClean="0"/>
              <a:t>омплекс </a:t>
            </a:r>
            <a:r>
              <a:rPr lang="ru-RU" sz="3600" dirty="0"/>
              <a:t>реабилитационных мер поддержки и </a:t>
            </a:r>
            <a:r>
              <a:rPr lang="ru-RU" sz="3600" dirty="0" smtClean="0"/>
              <a:t>мероприятий.</a:t>
            </a:r>
            <a:endParaRPr lang="ru-RU" sz="3600" dirty="0"/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28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00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Интерсенс\Downloads\20240401_165921 (1)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 rot="5400000">
            <a:off x="1000099" y="857255"/>
            <a:ext cx="6858047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1600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AutoShape 2" descr="20240401_1700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20240401_1700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C:\Users\Интерсенс\Downloads\20240401_170003 (1)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 rot="5400000">
            <a:off x="1071543" y="857250"/>
            <a:ext cx="6858002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00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034" y="285728"/>
            <a:ext cx="7671786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II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этап – дифференциальная диагностика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28736"/>
            <a:ext cx="8229600" cy="5325549"/>
          </a:xfrm>
        </p:spPr>
        <p:txBody>
          <a:bodyPr>
            <a:normAutofit lnSpcReduction="10000"/>
          </a:bodyPr>
          <a:lstStyle/>
          <a:p>
            <a:r>
              <a:rPr lang="ru-RU" sz="3600" dirty="0" err="1" smtClean="0"/>
              <a:t>Сформированность</a:t>
            </a:r>
            <a:r>
              <a:rPr lang="ru-RU" sz="3600" dirty="0" smtClean="0"/>
              <a:t> элементов учебного поведения;</a:t>
            </a:r>
            <a:endParaRPr lang="ru-RU" sz="3600" dirty="0"/>
          </a:p>
          <a:p>
            <a:r>
              <a:rPr lang="ru-RU" sz="3600" dirty="0" smtClean="0"/>
              <a:t>Состояние ВПФ;</a:t>
            </a:r>
            <a:endParaRPr lang="ru-RU" sz="3600" dirty="0"/>
          </a:p>
          <a:p>
            <a:pPr lvl="0"/>
            <a:r>
              <a:rPr lang="ru-RU" sz="3600" dirty="0"/>
              <a:t>Состояние </a:t>
            </a:r>
            <a:r>
              <a:rPr lang="ru-RU" sz="3600" dirty="0" smtClean="0"/>
              <a:t>моторики;</a:t>
            </a:r>
            <a:endParaRPr lang="ru-RU" sz="3600" dirty="0"/>
          </a:p>
          <a:p>
            <a:pPr lvl="0"/>
            <a:r>
              <a:rPr lang="ru-RU" sz="3600" dirty="0"/>
              <a:t>Коммуникативные </a:t>
            </a:r>
            <a:r>
              <a:rPr lang="ru-RU" sz="3600" dirty="0" smtClean="0"/>
              <a:t>навыки;</a:t>
            </a:r>
            <a:endParaRPr lang="ru-RU" sz="3600" dirty="0"/>
          </a:p>
          <a:p>
            <a:pPr lvl="0"/>
            <a:r>
              <a:rPr lang="ru-RU" sz="3600" dirty="0"/>
              <a:t>Состояние эмоционально-волевой </a:t>
            </a:r>
            <a:r>
              <a:rPr lang="ru-RU" sz="3600" dirty="0" smtClean="0"/>
              <a:t>сферы;</a:t>
            </a:r>
            <a:endParaRPr lang="ru-RU" sz="3600" dirty="0"/>
          </a:p>
          <a:p>
            <a:pPr lvl="0"/>
            <a:r>
              <a:rPr lang="ru-RU" sz="3600" dirty="0"/>
              <a:t>Н</a:t>
            </a:r>
            <a:r>
              <a:rPr lang="ru-RU" sz="3600" dirty="0" smtClean="0"/>
              <a:t>авыки самообслуживания;</a:t>
            </a:r>
            <a:endParaRPr lang="ru-RU" sz="3600" dirty="0"/>
          </a:p>
          <a:p>
            <a:pPr lvl="0"/>
            <a:r>
              <a:rPr lang="ru-RU" sz="3600" dirty="0"/>
              <a:t>Специфические особенности </a:t>
            </a:r>
            <a:r>
              <a:rPr lang="ru-RU" sz="3600" dirty="0" smtClean="0"/>
              <a:t>ребенка.</a:t>
            </a:r>
            <a:endParaRPr lang="ru-RU" sz="3600" dirty="0"/>
          </a:p>
          <a:p>
            <a:pPr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1646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57290" y="500042"/>
            <a:ext cx="6500858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1600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        и       приемы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357298"/>
            <a:ext cx="4214842" cy="6929486"/>
          </a:xfrm>
        </p:spPr>
        <p:txBody>
          <a:bodyPr>
            <a:noAutofit/>
          </a:bodyPr>
          <a:lstStyle/>
          <a:p>
            <a:r>
              <a:rPr lang="ru-RU" sz="3200" dirty="0" smtClean="0"/>
              <a:t>Беседа с родителем</a:t>
            </a:r>
          </a:p>
          <a:p>
            <a:r>
              <a:rPr lang="ru-RU" sz="3200" dirty="0" smtClean="0"/>
              <a:t>Беседа с ребенком</a:t>
            </a:r>
          </a:p>
          <a:p>
            <a:r>
              <a:rPr lang="ru-RU" sz="3200" dirty="0" smtClean="0"/>
              <a:t>Изучение и анализ продуктов деятельности ребенка</a:t>
            </a:r>
          </a:p>
          <a:p>
            <a:r>
              <a:rPr lang="ru-RU" sz="3200" dirty="0" smtClean="0"/>
              <a:t>Изучение видеоматериалов</a:t>
            </a:r>
          </a:p>
          <a:p>
            <a:r>
              <a:rPr lang="ru-RU" sz="3200" dirty="0" smtClean="0"/>
              <a:t>Наблюдение </a:t>
            </a:r>
          </a:p>
          <a:p>
            <a:r>
              <a:rPr lang="ru-RU" sz="3200" dirty="0" smtClean="0"/>
              <a:t>Эксперимент 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210080" cy="557214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Индивидуальный  подбор заданий, игр.</a:t>
            </a:r>
          </a:p>
          <a:p>
            <a:r>
              <a:rPr lang="ru-RU" sz="3200" dirty="0" smtClean="0"/>
              <a:t>Педагогический инструмент «Подсказка»</a:t>
            </a:r>
          </a:p>
          <a:p>
            <a:r>
              <a:rPr lang="ru-RU" sz="3200" dirty="0" smtClean="0"/>
              <a:t>Использование заданий различной сложности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71604" y="428604"/>
            <a:ext cx="6000792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5" y="1"/>
            <a:ext cx="921600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501122" cy="528641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Игрушки (машинки, мячи).</a:t>
            </a:r>
          </a:p>
          <a:p>
            <a:pPr marL="514350" indent="-514350">
              <a:buAutoNum type="arabicPeriod"/>
            </a:pPr>
            <a:r>
              <a:rPr lang="ru-RU" dirty="0" smtClean="0"/>
              <a:t>Пирамидки, матрешки.</a:t>
            </a:r>
          </a:p>
          <a:p>
            <a:pPr marL="514350" indent="-514350">
              <a:buAutoNum type="arabicPeriod"/>
            </a:pPr>
            <a:r>
              <a:rPr lang="ru-RU" dirty="0" smtClean="0"/>
              <a:t>Сортировки, вкладыши.</a:t>
            </a:r>
          </a:p>
          <a:p>
            <a:pPr marL="514350" indent="-514350">
              <a:buAutoNum type="arabicPeriod"/>
            </a:pPr>
            <a:r>
              <a:rPr lang="ru-RU" dirty="0" smtClean="0"/>
              <a:t>Парные картинки.</a:t>
            </a:r>
          </a:p>
          <a:p>
            <a:pPr marL="514350" indent="-514350">
              <a:buAutoNum type="arabicPeriod"/>
            </a:pPr>
            <a:r>
              <a:rPr lang="ru-RU" dirty="0" smtClean="0"/>
              <a:t>Палочки, кубики.</a:t>
            </a:r>
          </a:p>
          <a:p>
            <a:pPr marL="514350" indent="-514350">
              <a:buAutoNum type="arabicPeriod"/>
            </a:pPr>
            <a:r>
              <a:rPr lang="ru-RU" dirty="0" smtClean="0"/>
              <a:t>Разрезные картинки, крупные </a:t>
            </a:r>
            <a:r>
              <a:rPr lang="ru-RU" dirty="0" err="1" smtClean="0"/>
              <a:t>пазлы</a:t>
            </a:r>
            <a:r>
              <a:rPr lang="ru-RU" dirty="0" smtClean="0"/>
              <a:t>. 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Предметные и сюжетные картинки.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Пособие для обследования слухового восприятия.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60648"/>
            <a:ext cx="7056784" cy="8108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диагностики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00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787" y="558401"/>
            <a:ext cx="8460432" cy="1228108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заключения ЦПМПК и данных входящей диагностики уточняются особые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составляется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СИПР</a:t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тесном сотрудничестве с родителями).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1744" y="2060848"/>
            <a:ext cx="8640960" cy="4536504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1.Общие сведения о ребёнке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2.Характеристика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включающая оценку развития обучающегося на момент составления программы и определяющая приоритетные направления воспитания и обучения ребёнка;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3.Индивидуальный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4.Содержание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в условиях организации и семьи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5.Условия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потребности в уходе и присмотре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.Перечень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специалистов, участвующих в разработке и реализации СИПР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.Перечень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возможных задач, мероприятий и форм сотрудничества организации и семьи обучающегося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.Перечень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технических средств и дидактических материалов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.Средства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и оценки динамики обучения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07397"/>
            <a:ext cx="59467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22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884</Words>
  <Application>Microsoft Office PowerPoint</Application>
  <PresentationFormat>Экран (4:3)</PresentationFormat>
  <Paragraphs>188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 Unicode MS</vt:lpstr>
      <vt:lpstr>Arial</vt:lpstr>
      <vt:lpstr>Calibri</vt:lpstr>
      <vt:lpstr>Century Gothic</vt:lpstr>
      <vt:lpstr>Symbol</vt:lpstr>
      <vt:lpstr>Times New Roman</vt:lpstr>
      <vt:lpstr>Тема Office</vt:lpstr>
      <vt:lpstr>Взаимосвязь диагностики и коррекционно-развивающей работы при реализации ФАООП УО (вариант 2).  Построение индивидуального маршрута, комплектование СИПР</vt:lpstr>
      <vt:lpstr>Цель входящей диагностики (август):</vt:lpstr>
      <vt:lpstr>Диагностика. Этапы.</vt:lpstr>
      <vt:lpstr>Презентация PowerPoint</vt:lpstr>
      <vt:lpstr>Презентация PowerPoint</vt:lpstr>
      <vt:lpstr>Презентация PowerPoint</vt:lpstr>
      <vt:lpstr>Методы         и       приемы</vt:lpstr>
      <vt:lpstr>Презентация PowerPoint</vt:lpstr>
      <vt:lpstr>На основе заключения ЦПМПК и данных входящей диагностики уточняются особые образовательные потребности детей, составляется СИПР (в тесном сотрудничестве с родителями).   </vt:lpstr>
      <vt:lpstr>Общие задачи  (в основе онтогенетический принцип): </vt:lpstr>
      <vt:lpstr>1 случай. Ребёнок с НОДА.         </vt:lpstr>
      <vt:lpstr> Мальчик, 1 класс. Обучается на дому. </vt:lpstr>
      <vt:lpstr> </vt:lpstr>
      <vt:lpstr>Презентация PowerPoint</vt:lpstr>
      <vt:lpstr>2 случай. Ребенок с РАС</vt:lpstr>
      <vt:lpstr> Мальчик, 2 класс. Обучается на дому.  Адаптированная общеобразовательная программа для детей с ограниченными возможностями здоровья, имеющих расстройства аутистического спектра и умеренную умственную отсталость (специальная индивидуальная программа развития). Вариант и срок реализации: вариант 8.4- 6 лет   </vt:lpstr>
      <vt:lpstr> </vt:lpstr>
      <vt:lpstr>Презентация PowerPoint</vt:lpstr>
      <vt:lpstr>3 случай</vt:lpstr>
      <vt:lpstr> Мальчик, 3 класс.  Адаптированная общеобразовательная программа для детей с ограниченными возможностями здоровья, имеющих  умеренную умственную отсталость (специальная индивидуальная программа развития) </vt:lpstr>
      <vt:lpstr> Обучение в классе.  </vt:lpstr>
      <vt:lpstr>Презентация PowerPoint</vt:lpstr>
      <vt:lpstr>4 случай</vt:lpstr>
      <vt:lpstr> Мальчик, 4 класс. </vt:lpstr>
      <vt:lpstr> Обучение в классе.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Admin</cp:lastModifiedBy>
  <cp:revision>177</cp:revision>
  <dcterms:created xsi:type="dcterms:W3CDTF">2024-03-26T10:13:20Z</dcterms:created>
  <dcterms:modified xsi:type="dcterms:W3CDTF">2024-04-02T13:32:14Z</dcterms:modified>
</cp:coreProperties>
</file>