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79" r:id="rId8"/>
    <p:sldId id="261" r:id="rId9"/>
    <p:sldId id="262" r:id="rId10"/>
    <p:sldId id="263" r:id="rId11"/>
    <p:sldId id="266" r:id="rId12"/>
    <p:sldId id="267" r:id="rId13"/>
    <p:sldId id="268" r:id="rId14"/>
    <p:sldId id="265" r:id="rId15"/>
    <p:sldId id="269" r:id="rId16"/>
    <p:sldId id="264" r:id="rId17"/>
    <p:sldId id="273" r:id="rId18"/>
    <p:sldId id="274" r:id="rId19"/>
    <p:sldId id="280" r:id="rId20"/>
    <p:sldId id="271" r:id="rId21"/>
    <p:sldId id="272" r:id="rId22"/>
    <p:sldId id="282" r:id="rId23"/>
    <p:sldId id="275" r:id="rId24"/>
    <p:sldId id="276" r:id="rId25"/>
    <p:sldId id="277" r:id="rId26"/>
    <p:sldId id="283" r:id="rId27"/>
    <p:sldId id="284" r:id="rId28"/>
    <p:sldId id="286" r:id="rId29"/>
    <p:sldId id="287" r:id="rId30"/>
    <p:sldId id="285" r:id="rId31"/>
    <p:sldId id="278" r:id="rId32"/>
    <p:sldId id="281" r:id="rId33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ase.garant.ru/70862366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ege.pskgu.ru/(&#1082;&#1086;&#1085;&#1089;&#1090;&#1088;&#1091;&#1082;&#1090;&#1086;&#1088;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457201"/>
            <a:ext cx="11355388" cy="30353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Реализация </a:t>
            </a:r>
            <a:r>
              <a:rPr lang="ru-RU" sz="3200" dirty="0"/>
              <a:t>коррекционно-развивающей направленности обучения </a:t>
            </a:r>
            <a:r>
              <a:rPr lang="ru-RU" sz="3200" dirty="0" smtClean="0"/>
              <a:t>ПО ФАООП </a:t>
            </a:r>
            <a:r>
              <a:rPr lang="ru-RU" sz="3200" dirty="0"/>
              <a:t>обучающихся с умственной отсталостью (интеллектуальными нарушениями) (2 вариант</a:t>
            </a:r>
            <a:r>
              <a:rPr lang="ru-RU" sz="3200" dirty="0" smtClean="0"/>
              <a:t>)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83212" y="3932767"/>
            <a:ext cx="6400800" cy="1947333"/>
          </a:xfrm>
        </p:spPr>
        <p:txBody>
          <a:bodyPr/>
          <a:lstStyle/>
          <a:p>
            <a:r>
              <a:rPr lang="ru-RU" dirty="0" smtClean="0"/>
              <a:t>ГОУ ЯО «Переславль-</a:t>
            </a:r>
            <a:r>
              <a:rPr lang="ru-RU" dirty="0" err="1" smtClean="0"/>
              <a:t>Залесская</a:t>
            </a:r>
            <a:r>
              <a:rPr lang="ru-RU" dirty="0" smtClean="0"/>
              <a:t> школа-интернат № 3»</a:t>
            </a:r>
          </a:p>
          <a:p>
            <a:r>
              <a:rPr lang="ru-RU" dirty="0" smtClean="0"/>
              <a:t>Головкина Т.М., директор, учитель-дефектолог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028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0"/>
            <a:ext cx="10936288" cy="58293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ru-RU" b="1" dirty="0">
                <a:solidFill>
                  <a:schemeClr val="bg1"/>
                </a:solidFill>
              </a:rPr>
              <a:t>создание специальных условий для получения образования в соответствии с возрастными и индивидуальными особенностями и склонностями, развитие способностей и творческого потенциала каждого обучающегося как субъекта отношений в сфере образования;</a:t>
            </a:r>
          </a:p>
          <a:p>
            <a:pPr>
              <a:lnSpc>
                <a:spcPct val="170000"/>
              </a:lnSpc>
            </a:pPr>
            <a:r>
              <a:rPr lang="ru-RU" b="1" dirty="0">
                <a:solidFill>
                  <a:schemeClr val="bg1"/>
                </a:solidFill>
              </a:rPr>
              <a:t>обеспечение вариативности и разнообразия содержания АООП и организационных форм получения образования обучающимися с умственной отсталостью (интеллектуальными нарушениями) с учетом их образовательных потребностей, способностей и состояния здоровья, типологических и индивидуальных особенностей;</a:t>
            </a:r>
          </a:p>
          <a:p>
            <a:pPr>
              <a:lnSpc>
                <a:spcPct val="170000"/>
              </a:lnSpc>
            </a:pPr>
            <a:r>
              <a:rPr lang="ru-RU" b="1" dirty="0">
                <a:solidFill>
                  <a:schemeClr val="bg1"/>
                </a:solidFill>
              </a:rPr>
              <a:t>формирование социокультурной и образовательной среды с учетом общих и специфических образовательных потребностей разных групп обучающихся с умственной отсталостью (интеллектуальными нарушениями</a:t>
            </a:r>
            <a:r>
              <a:rPr lang="ru-RU" b="1" dirty="0" smtClean="0">
                <a:solidFill>
                  <a:schemeClr val="bg1"/>
                </a:solidFill>
              </a:rPr>
              <a:t>).</a:t>
            </a:r>
            <a:r>
              <a:rPr lang="ru-RU" dirty="0" smtClean="0"/>
              <a:t>).</a:t>
            </a:r>
            <a:endParaRPr lang="ru-RU" dirty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66812" y="5168900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ЗАДАЧИ ОБРАЗОВАНИЯ (ФГОС ИН)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3523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обучающихся (ФГОС ИН)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684212" y="685800"/>
            <a:ext cx="10974388" cy="3615267"/>
          </a:xfrm>
        </p:spPr>
        <p:txBody>
          <a:bodyPr/>
          <a:lstStyle/>
          <a:p>
            <a:r>
              <a:rPr lang="ru-RU" dirty="0"/>
              <a:t>Для обучающихся, получающих образование по варианту 2 АООП. характерно интеллектуальное и психофизическое недоразвитие в умеренной, тяжелой или глубокой степени, которое может сочетаться с локальными или системными нарушениями зрения, слуха, опорно-двигательного аппарата, расстройствами аутистического спектра, эмоционально-волевой сферы, выраженными в различной степени тяжести. У некоторых обучающихся могут выявляться текущие психические и соматические заболевания.</a:t>
            </a:r>
          </a:p>
        </p:txBody>
      </p:sp>
    </p:spTree>
    <p:extLst>
      <p:ext uri="{BB962C8B-B14F-4D97-AF65-F5344CB8AC3E}">
        <p14:creationId xmlns:p14="http://schemas.microsoft.com/office/powerpoint/2010/main" val="4046855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ГрУППЫ</a:t>
            </a:r>
            <a:r>
              <a:rPr lang="ru-RU" dirty="0" smtClean="0"/>
              <a:t> обучающихся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619715"/>
              </p:ext>
            </p:extLst>
          </p:nvPr>
        </p:nvGraphicFramePr>
        <p:xfrm>
          <a:off x="442913" y="761999"/>
          <a:ext cx="11393488" cy="550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7287">
                  <a:extLst>
                    <a:ext uri="{9D8B030D-6E8A-4147-A177-3AD203B41FA5}">
                      <a16:colId xmlns:a16="http://schemas.microsoft.com/office/drawing/2014/main" val="191403035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146941871"/>
                    </a:ext>
                  </a:extLst>
                </a:gridCol>
                <a:gridCol w="2146300">
                  <a:extLst>
                    <a:ext uri="{9D8B030D-6E8A-4147-A177-3AD203B41FA5}">
                      <a16:colId xmlns:a16="http://schemas.microsoft.com/office/drawing/2014/main" val="1475669566"/>
                    </a:ext>
                  </a:extLst>
                </a:gridCol>
                <a:gridCol w="2324101">
                  <a:extLst>
                    <a:ext uri="{9D8B030D-6E8A-4147-A177-3AD203B41FA5}">
                      <a16:colId xmlns:a16="http://schemas.microsoft.com/office/drawing/2014/main" val="28873605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Степень выраженности 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Умеренная умственная отсталость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Тяжёлая умственная отсталость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Глубокая умственная </a:t>
                      </a:r>
                    </a:p>
                    <a:p>
                      <a:r>
                        <a:rPr lang="ru-RU" dirty="0" smtClean="0"/>
                        <a:t>отсталость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67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Двигательные нарушения (выраженные, неврологической</a:t>
                      </a:r>
                      <a:r>
                        <a:rPr lang="ru-RU" baseline="0" dirty="0" smtClean="0"/>
                        <a:t> природы)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+++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955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Сенсорные нарушения (слуха, зрения)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063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Нарушения слухового восприятия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+++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436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Отсутствие</a:t>
                      </a:r>
                      <a:r>
                        <a:rPr lang="ru-RU" baseline="0" dirty="0" smtClean="0"/>
                        <a:t> речи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+++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++++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264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Нарушения</a:t>
                      </a:r>
                      <a:r>
                        <a:rPr lang="ru-RU" baseline="0" dirty="0" smtClean="0"/>
                        <a:t> поведения (аффективные)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739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Нарушения поведения</a:t>
                      </a:r>
                      <a:r>
                        <a:rPr lang="ru-RU" baseline="0" dirty="0" smtClean="0"/>
                        <a:t> (социально-коммуникативные)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+++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+++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+++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834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Нарушения поведения</a:t>
                      </a:r>
                      <a:r>
                        <a:rPr lang="ru-RU" baseline="0" dirty="0" smtClean="0"/>
                        <a:t> (нейродинамические, регуляторные)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06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256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351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4550832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содержания </a:t>
            </a:r>
            <a:r>
              <a:rPr lang="ru-RU" dirty="0"/>
              <a:t>и </a:t>
            </a:r>
            <a:r>
              <a:rPr lang="ru-RU" dirty="0" smtClean="0"/>
              <a:t>организация </a:t>
            </a:r>
            <a:r>
              <a:rPr lang="ru-RU" dirty="0"/>
              <a:t>образовательной деятельности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1304588" cy="361526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время </a:t>
            </a:r>
            <a:r>
              <a:rPr lang="ru-RU" dirty="0"/>
              <a:t>начала образования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содержание образования, </a:t>
            </a:r>
            <a:endParaRPr lang="ru-RU" dirty="0" smtClean="0"/>
          </a:p>
          <a:p>
            <a:r>
              <a:rPr lang="ru-RU" dirty="0" smtClean="0"/>
              <a:t>создание </a:t>
            </a:r>
            <a:r>
              <a:rPr lang="ru-RU" dirty="0"/>
              <a:t>специальных методов и средств обучения, </a:t>
            </a:r>
            <a:endParaRPr lang="ru-RU" dirty="0" smtClean="0"/>
          </a:p>
          <a:p>
            <a:r>
              <a:rPr lang="ru-RU" dirty="0" smtClean="0"/>
              <a:t>особая </a:t>
            </a:r>
            <a:r>
              <a:rPr lang="ru-RU" dirty="0"/>
              <a:t>организация обучения, </a:t>
            </a:r>
            <a:endParaRPr lang="ru-RU" dirty="0" smtClean="0"/>
          </a:p>
          <a:p>
            <a:r>
              <a:rPr lang="ru-RU" dirty="0" smtClean="0"/>
              <a:t>расширение </a:t>
            </a:r>
            <a:r>
              <a:rPr lang="ru-RU" dirty="0"/>
              <a:t>границ образовательного </a:t>
            </a:r>
            <a:r>
              <a:rPr lang="ru-RU" dirty="0" smtClean="0"/>
              <a:t>пространства (пространственная, временная и смысловая организация среды), </a:t>
            </a:r>
          </a:p>
          <a:p>
            <a:r>
              <a:rPr lang="ru-RU" dirty="0" smtClean="0"/>
              <a:t>продолжительность образования,</a:t>
            </a:r>
          </a:p>
          <a:p>
            <a:r>
              <a:rPr lang="ru-RU" dirty="0" smtClean="0"/>
              <a:t> </a:t>
            </a:r>
            <a:r>
              <a:rPr lang="ru-RU" dirty="0"/>
              <a:t>определение круга лиц, участвующих в образовательном </a:t>
            </a:r>
            <a:r>
              <a:rPr lang="ru-RU" dirty="0" smtClean="0"/>
              <a:t>процессе (согласованность действий).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8842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4851400"/>
            <a:ext cx="8534400" cy="1507067"/>
          </a:xfrm>
        </p:spPr>
        <p:txBody>
          <a:bodyPr/>
          <a:lstStyle/>
          <a:p>
            <a:r>
              <a:rPr lang="ru-RU" dirty="0" smtClean="0"/>
              <a:t>ИНДИВИДУАЛИЗАЦИЯ ОБУЧЕНИЯ (ФГОС ИН)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0"/>
            <a:ext cx="11291888" cy="48514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</a:pPr>
            <a:r>
              <a:rPr lang="ru-RU" b="1" dirty="0">
                <a:solidFill>
                  <a:schemeClr val="bg1"/>
                </a:solidFill>
              </a:rPr>
              <a:t>В целях обеспечения индивидуальных потребностей обучающихся часть учебного плана, формируемая участниками образовательных отношений, предусматривает:</a:t>
            </a:r>
          </a:p>
          <a:p>
            <a:pPr>
              <a:lnSpc>
                <a:spcPct val="170000"/>
              </a:lnSpc>
            </a:pPr>
            <a:r>
              <a:rPr lang="ru-RU" b="1" dirty="0">
                <a:solidFill>
                  <a:schemeClr val="bg1"/>
                </a:solidFill>
              </a:rPr>
              <a:t>учебные занятия, обеспечивающие различные интересы обучающихся, в том числе этнокультурные;</a:t>
            </a:r>
          </a:p>
          <a:p>
            <a:pPr>
              <a:lnSpc>
                <a:spcPct val="170000"/>
              </a:lnSpc>
            </a:pPr>
            <a:r>
              <a:rPr lang="ru-RU" b="1" dirty="0">
                <a:solidFill>
                  <a:schemeClr val="bg1"/>
                </a:solidFill>
              </a:rPr>
              <a:t>увеличение учебных часов, отводимых на изучение отдельных учебных предметов обязательной части;</a:t>
            </a:r>
          </a:p>
          <a:p>
            <a:pPr>
              <a:lnSpc>
                <a:spcPct val="170000"/>
              </a:lnSpc>
            </a:pPr>
            <a:r>
              <a:rPr lang="ru-RU" b="1" dirty="0">
                <a:solidFill>
                  <a:schemeClr val="bg1"/>
                </a:solidFill>
              </a:rPr>
              <a:t>введение учебных курсов, обеспечивающих удовлетворение особых образовательных потребностей обучающихся с умственной отсталостью (интеллектуальными нарушениями) и необходимую коррекцию недостатков в психическом и (или) физическом развитии;</a:t>
            </a:r>
          </a:p>
          <a:p>
            <a:pPr>
              <a:lnSpc>
                <a:spcPct val="170000"/>
              </a:lnSpc>
            </a:pPr>
            <a:r>
              <a:rPr lang="ru-RU" b="1" dirty="0">
                <a:solidFill>
                  <a:schemeClr val="bg1"/>
                </a:solidFill>
              </a:rPr>
              <a:t>введение учебных курсов для факультативного изучения отдельных учебных предметов</a:t>
            </a:r>
          </a:p>
        </p:txBody>
      </p:sp>
    </p:spTree>
    <p:extLst>
      <p:ext uri="{BB962C8B-B14F-4D97-AF65-F5344CB8AC3E}">
        <p14:creationId xmlns:p14="http://schemas.microsoft.com/office/powerpoint/2010/main" val="1018020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Вариативность АООП 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случае, если у обучающегося имеется готовность к освоению содержания варианта 1 АООП, то в СИПР могут быть включены отдельные темы, разделы, предметы данного варианта АООП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3409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223932"/>
            <a:ext cx="8534400" cy="1507067"/>
          </a:xfrm>
        </p:spPr>
        <p:txBody>
          <a:bodyPr/>
          <a:lstStyle/>
          <a:p>
            <a:r>
              <a:rPr lang="ru-RU" dirty="0" smtClean="0"/>
              <a:t>Учебный план (ФГОС ИН)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14312" y="826029"/>
            <a:ext cx="11228388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Выбор коррекционных курсов и их количественное соотношение самостоятельно определяется организацией исходя из особых образовательных потребностей обучающихся с умственной отсталостью (интеллектуальными нарушениями) на основании рекомендаций ПМПК и (или)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ИПР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АООП </a:t>
            </a:r>
            <a:r>
              <a:rPr lang="ru-RU" dirty="0">
                <a:solidFill>
                  <a:schemeClr val="bg1"/>
                </a:solidFill>
              </a:rPr>
              <a:t>включает обязательную часть и часть, формируемую участниками образовательных отношений</a:t>
            </a:r>
            <a:r>
              <a:rPr lang="ru-RU" dirty="0" smtClean="0">
                <a:solidFill>
                  <a:schemeClr val="bg1"/>
                </a:solidFill>
              </a:rPr>
              <a:t>. Соотношение </a:t>
            </a:r>
            <a:r>
              <a:rPr lang="ru-RU" dirty="0">
                <a:solidFill>
                  <a:schemeClr val="bg1"/>
                </a:solidFill>
              </a:rPr>
              <a:t>частей определяется </a:t>
            </a:r>
            <a:r>
              <a:rPr lang="ru-RU" dirty="0" smtClean="0">
                <a:solidFill>
                  <a:schemeClr val="bg1"/>
                </a:solidFill>
              </a:rPr>
              <a:t>не </a:t>
            </a:r>
            <a:r>
              <a:rPr lang="ru-RU" dirty="0">
                <a:solidFill>
                  <a:schemeClr val="bg1"/>
                </a:solidFill>
              </a:rPr>
              <a:t>менее 60% и не более 40% (в соответствии с приложением к настоящему Стандарту</a:t>
            </a:r>
            <a:r>
              <a:rPr lang="ru-RU" dirty="0" smtClean="0">
                <a:solidFill>
                  <a:schemeClr val="bg1"/>
                </a:solidFill>
              </a:rPr>
              <a:t>).</a:t>
            </a:r>
          </a:p>
          <a:p>
            <a:r>
              <a:rPr lang="ru-RU" dirty="0"/>
              <a:t>	В целях обеспечения индивидуальных потребностей обучающихся часть учебного плана, формируемая участниками образовательных отношений, предусматривает введение учебных курсов, обеспечивающих удовлетворение особых образовательных потребностей обучающихся с умственной отсталостью (интеллектуальными нарушениями) и необходимую коррекцию недостатков в психическом и/или физическом развитии.</a:t>
            </a: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700" marR="12700" indent="355600" algn="just">
              <a:lnSpc>
                <a:spcPct val="150000"/>
              </a:lnSpc>
              <a:spcAft>
                <a:spcPts val="0"/>
              </a:spcAft>
            </a:pP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700" marR="12700" indent="355600" algn="just">
              <a:lnSpc>
                <a:spcPct val="150000"/>
              </a:lnSpc>
              <a:spcAft>
                <a:spcPts val="0"/>
              </a:spcAft>
            </a:pP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038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Учебный план (ФГОС ИН)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27012" y="1597449"/>
            <a:ext cx="11228388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>
              <a:buNone/>
            </a:pPr>
            <a:endParaRPr lang="ru-RU" dirty="0">
              <a:solidFill>
                <a:schemeClr val="bg1"/>
              </a:solidFill>
            </a:endParaRPr>
          </a:p>
          <a:p>
            <a:r>
              <a:rPr lang="ru-RU" dirty="0"/>
              <a:t>	</a:t>
            </a: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700" marR="12700" indent="355600" algn="just">
              <a:lnSpc>
                <a:spcPct val="150000"/>
              </a:lnSpc>
              <a:spcAft>
                <a:spcPts val="0"/>
              </a:spcAft>
            </a:pP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700" marR="12700" indent="355600" algn="just">
              <a:lnSpc>
                <a:spcPct val="150000"/>
              </a:lnSpc>
              <a:spcAft>
                <a:spcPts val="0"/>
              </a:spcAft>
            </a:pP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620929"/>
              </p:ext>
            </p:extLst>
          </p:nvPr>
        </p:nvGraphicFramePr>
        <p:xfrm>
          <a:off x="317499" y="131606"/>
          <a:ext cx="9791700" cy="3791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875">
                  <a:extLst>
                    <a:ext uri="{9D8B030D-6E8A-4147-A177-3AD203B41FA5}">
                      <a16:colId xmlns:a16="http://schemas.microsoft.com/office/drawing/2014/main" val="2307694009"/>
                    </a:ext>
                  </a:extLst>
                </a:gridCol>
                <a:gridCol w="3840183">
                  <a:extLst>
                    <a:ext uri="{9D8B030D-6E8A-4147-A177-3AD203B41FA5}">
                      <a16:colId xmlns:a16="http://schemas.microsoft.com/office/drawing/2014/main" val="3848424799"/>
                    </a:ext>
                  </a:extLst>
                </a:gridCol>
                <a:gridCol w="2570321">
                  <a:extLst>
                    <a:ext uri="{9D8B030D-6E8A-4147-A177-3AD203B41FA5}">
                      <a16:colId xmlns:a16="http://schemas.microsoft.com/office/drawing/2014/main" val="823887078"/>
                    </a:ext>
                  </a:extLst>
                </a:gridCol>
                <a:gridCol w="2570321">
                  <a:extLst>
                    <a:ext uri="{9D8B030D-6E8A-4147-A177-3AD203B41FA5}">
                      <a16:colId xmlns:a16="http://schemas.microsoft.com/office/drawing/2014/main" val="4126500785"/>
                    </a:ext>
                  </a:extLst>
                </a:gridCol>
              </a:tblGrid>
              <a:tr h="646881">
                <a:tc>
                  <a:txBody>
                    <a:bodyPr/>
                    <a:lstStyle/>
                    <a:p>
                      <a:r>
                        <a:rPr lang="ru-RU" dirty="0" smtClean="0"/>
                        <a:t>№№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Предметная область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Учебный предмет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947241"/>
                  </a:ext>
                </a:extLst>
              </a:tr>
              <a:tr h="646881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Язык и речевая практика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Речь и альтернативная коммуникация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628066"/>
                  </a:ext>
                </a:extLst>
              </a:tr>
              <a:tr h="380416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Математические представления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387063"/>
                  </a:ext>
                </a:extLst>
              </a:tr>
              <a:tr h="380416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Окружающий мир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Окружающий природный мир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213953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Человек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634574"/>
                  </a:ext>
                </a:extLst>
              </a:tr>
              <a:tr h="2706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Домоводство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460827"/>
                  </a:ext>
                </a:extLst>
              </a:tr>
              <a:tr h="1755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Окружающий</a:t>
                      </a:r>
                      <a:r>
                        <a:rPr lang="ru-RU" baseline="0" dirty="0" smtClean="0"/>
                        <a:t> социальный мир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1655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1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163597"/>
              </p:ext>
            </p:extLst>
          </p:nvPr>
        </p:nvGraphicFramePr>
        <p:xfrm>
          <a:off x="317499" y="3923560"/>
          <a:ext cx="9791700" cy="2413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875">
                  <a:extLst>
                    <a:ext uri="{9D8B030D-6E8A-4147-A177-3AD203B41FA5}">
                      <a16:colId xmlns:a16="http://schemas.microsoft.com/office/drawing/2014/main" val="789906342"/>
                    </a:ext>
                  </a:extLst>
                </a:gridCol>
                <a:gridCol w="3840183">
                  <a:extLst>
                    <a:ext uri="{9D8B030D-6E8A-4147-A177-3AD203B41FA5}">
                      <a16:colId xmlns:a16="http://schemas.microsoft.com/office/drawing/2014/main" val="91646522"/>
                    </a:ext>
                  </a:extLst>
                </a:gridCol>
                <a:gridCol w="2570321">
                  <a:extLst>
                    <a:ext uri="{9D8B030D-6E8A-4147-A177-3AD203B41FA5}">
                      <a16:colId xmlns:a16="http://schemas.microsoft.com/office/drawing/2014/main" val="2399115877"/>
                    </a:ext>
                  </a:extLst>
                </a:gridCol>
                <a:gridCol w="2570321">
                  <a:extLst>
                    <a:ext uri="{9D8B030D-6E8A-4147-A177-3AD203B41FA5}">
                      <a16:colId xmlns:a16="http://schemas.microsoft.com/office/drawing/2014/main" val="1772606510"/>
                    </a:ext>
                  </a:extLst>
                </a:gridCol>
              </a:tblGrid>
              <a:tr h="646881">
                <a:tc>
                  <a:txBody>
                    <a:bodyPr/>
                    <a:lstStyle/>
                    <a:p>
                      <a:r>
                        <a:rPr lang="ru-RU" dirty="0" smtClean="0"/>
                        <a:t>№№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Предметная область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Учебный предмет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00181"/>
                  </a:ext>
                </a:extLst>
              </a:tr>
              <a:tr h="323441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Искусство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Музыка</a:t>
                      </a:r>
                      <a:r>
                        <a:rPr lang="ru-RU" baseline="0" dirty="0" smtClean="0"/>
                        <a:t> и движение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593672"/>
                  </a:ext>
                </a:extLst>
              </a:tr>
              <a:tr h="3234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Изобразительная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412745"/>
                  </a:ext>
                </a:extLst>
              </a:tr>
              <a:tr h="380416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Технология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Профильный</a:t>
                      </a:r>
                      <a:r>
                        <a:rPr lang="ru-RU" baseline="0" dirty="0" smtClean="0"/>
                        <a:t> труд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348140"/>
                  </a:ext>
                </a:extLst>
              </a:tr>
              <a:tr h="380416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Адаптивная</a:t>
                      </a:r>
                      <a:r>
                        <a:rPr lang="ru-RU" baseline="0" dirty="0" smtClean="0"/>
                        <a:t> физкультура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7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968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Учебный план (ФГОС ИН)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27012" y="1597449"/>
            <a:ext cx="11228388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>
              <a:buNone/>
            </a:pPr>
            <a:endParaRPr lang="ru-RU" dirty="0">
              <a:solidFill>
                <a:schemeClr val="bg1"/>
              </a:solidFill>
            </a:endParaRPr>
          </a:p>
          <a:p>
            <a:r>
              <a:rPr lang="ru-RU" dirty="0"/>
              <a:t>	</a:t>
            </a: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700" marR="12700" indent="355600" algn="just">
              <a:lnSpc>
                <a:spcPct val="150000"/>
              </a:lnSpc>
              <a:spcAft>
                <a:spcPts val="0"/>
              </a:spcAft>
            </a:pP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700" marR="12700" indent="355600" algn="just">
              <a:lnSpc>
                <a:spcPct val="150000"/>
              </a:lnSpc>
              <a:spcAft>
                <a:spcPts val="0"/>
              </a:spcAft>
            </a:pP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44402"/>
              </p:ext>
            </p:extLst>
          </p:nvPr>
        </p:nvGraphicFramePr>
        <p:xfrm>
          <a:off x="1231900" y="677336"/>
          <a:ext cx="9994900" cy="3725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3974282187"/>
                    </a:ext>
                  </a:extLst>
                </a:gridCol>
                <a:gridCol w="4660900">
                  <a:extLst>
                    <a:ext uri="{9D8B030D-6E8A-4147-A177-3AD203B41FA5}">
                      <a16:colId xmlns:a16="http://schemas.microsoft.com/office/drawing/2014/main" val="2032625678"/>
                    </a:ext>
                  </a:extLst>
                </a:gridCol>
                <a:gridCol w="4826000">
                  <a:extLst>
                    <a:ext uri="{9D8B030D-6E8A-4147-A177-3AD203B41FA5}">
                      <a16:colId xmlns:a16="http://schemas.microsoft.com/office/drawing/2014/main" val="1310965384"/>
                    </a:ext>
                  </a:extLst>
                </a:gridCol>
              </a:tblGrid>
              <a:tr h="666882">
                <a:tc>
                  <a:txBody>
                    <a:bodyPr/>
                    <a:lstStyle/>
                    <a:p>
                      <a:r>
                        <a:rPr lang="ru-RU" dirty="0" smtClean="0"/>
                        <a:t>№№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Коррекционно-развивающие курсы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Внеурочная деятельность (направления)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8641427"/>
                  </a:ext>
                </a:extLst>
              </a:tr>
              <a:tr h="128789">
                <a:tc rowSpan="10"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</a:p>
                    <a:p>
                      <a:r>
                        <a:rPr lang="ru-RU" dirty="0" smtClean="0"/>
                        <a:t>2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3</a:t>
                      </a:r>
                    </a:p>
                    <a:p>
                      <a:r>
                        <a:rPr lang="ru-RU" dirty="0" smtClean="0"/>
                        <a:t>4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Сенсорное развитие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социально-эмоциональное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8189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Предметно-практические действия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783632"/>
                  </a:ext>
                </a:extLst>
              </a:tr>
              <a:tr h="350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спортивно-оздоровительное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55552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Альтернативная коммуникация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57323"/>
                  </a:ext>
                </a:extLst>
              </a:tr>
              <a:tr h="335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творческое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00873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Двигательное развитие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221351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нравственное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2167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dirty="0" smtClean="0"/>
                        <a:t>Коррекционно-развивающие</a:t>
                      </a:r>
                      <a:r>
                        <a:rPr lang="ru-RU" baseline="0" dirty="0" smtClean="0"/>
                        <a:t> занятия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282173"/>
                  </a:ext>
                </a:extLst>
              </a:tr>
              <a:tr h="76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познавательное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676733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общекультурное развитие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979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0447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Сенсорное развитие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0390188" cy="3615267"/>
          </a:xfrm>
        </p:spPr>
        <p:txBody>
          <a:bodyPr/>
          <a:lstStyle/>
          <a:p>
            <a:r>
              <a:rPr lang="ru-RU" dirty="0"/>
              <a:t>Обогащение чувственного опыта через целенаправленное систематическое воздействие на различные анализаторы. Развитие зрительного, слухового, тактильного, кинестетического восприятия, а также восприятие запаха и вкуса как пропедевтика формирования навыков общения, предметно-практической и познавательной деятельности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Переход от сенсорных ощущений к сенсорно-перцептивной деятельности.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505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350933"/>
            <a:ext cx="8534400" cy="1507067"/>
          </a:xfrm>
        </p:spPr>
        <p:txBody>
          <a:bodyPr/>
          <a:lstStyle/>
          <a:p>
            <a:r>
              <a:rPr lang="ru-RU" dirty="0" smtClean="0"/>
              <a:t>Нормативная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73100"/>
            <a:ext cx="11406188" cy="51816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Приказ Министерства образования и науки РФ от 19 декабря 2014 г. № 1599 “Об утверждении федерального государственного образовательного стандарта образования обучающихся с умственной отсталостью (интеллектуальными нарушениями</a:t>
            </a:r>
            <a:r>
              <a:rPr lang="ru-RU" b="1" dirty="0" smtClean="0"/>
              <a:t>)”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Федеральный государственный образовательный стандарт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начального общего образования обучающихся с ограниченными возможностями </a:t>
            </a:r>
            <a:r>
              <a:rPr lang="ru-RU" b="1" dirty="0" smtClean="0"/>
              <a:t>здоровья (</a:t>
            </a:r>
            <a:r>
              <a:rPr lang="ru-RU" b="1" dirty="0"/>
              <a:t>утв. </a:t>
            </a:r>
            <a:r>
              <a:rPr lang="ru-RU" b="1" dirty="0">
                <a:hlinkClick r:id="rId2"/>
              </a:rPr>
              <a:t>приказом</a:t>
            </a:r>
            <a:r>
              <a:rPr lang="ru-RU" b="1" dirty="0"/>
              <a:t> Министерства образования и науки РФ от 19 декабря 2014 г. N 1598</a:t>
            </a:r>
            <a:r>
              <a:rPr lang="ru-RU" b="1" dirty="0" smtClean="0"/>
              <a:t>)</a:t>
            </a:r>
          </a:p>
          <a:p>
            <a:r>
              <a:rPr lang="ru-RU" b="1" dirty="0"/>
              <a:t>Федеральная адаптированная образовательная программа начального общего образования для обучающихся с ограниченными возможностями здоровья (ФАОП НОО) утверждена приказом Министерства просвещения Российской Федерации от 24 ноября 2022 года № </a:t>
            </a:r>
            <a:r>
              <a:rPr lang="ru-RU" b="1" dirty="0" smtClean="0"/>
              <a:t>1023</a:t>
            </a:r>
          </a:p>
          <a:p>
            <a:r>
              <a:rPr lang="ru-RU" dirty="0"/>
              <a:t>Приказ </a:t>
            </a:r>
            <a:r>
              <a:rPr lang="ru-RU" dirty="0" err="1"/>
              <a:t>Минпросвещения</a:t>
            </a:r>
            <a:r>
              <a:rPr lang="ru-RU" dirty="0"/>
              <a:t> России от 24.11.2022 г. № 1025 "Об утверждении федеральной адаптированной образовательной программы основного общего образования для обучающихся с ограниченными возможностями здоровья"</a:t>
            </a:r>
            <a:endParaRPr lang="ru-RU" b="1" dirty="0" smtClean="0"/>
          </a:p>
          <a:p>
            <a:r>
              <a:rPr lang="ru-RU" b="1" dirty="0"/>
              <a:t>Приказ Министерства просвещения РФ от 24 ноября 2022 г. № 1026 "Об утверждении федеральной адаптированной основной общеобразовательной программы обучающихся с умственной отсталостью (интеллектуальными нарушениями)"</a:t>
            </a:r>
          </a:p>
          <a:p>
            <a:r>
              <a:rPr lang="ru-RU" b="1" dirty="0"/>
              <a:t>Распоряжение </a:t>
            </a:r>
            <a:r>
              <a:rPr lang="ru-RU" b="1" dirty="0" err="1"/>
              <a:t>Минпросвещения</a:t>
            </a:r>
            <a:r>
              <a:rPr lang="ru-RU" b="1" dirty="0"/>
              <a:t> России от 06.08.2020 N Р-75 (ред. от 06.04.2021) "Об утверждении примерного Положения об оказании логопедической помощи в организациях, осуществляющих образовательную деятельность"</a:t>
            </a: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03051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Сенсорное развитие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0390188" cy="3615267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Программно-методический материал включает 5 разделов: </a:t>
            </a:r>
            <a:endParaRPr lang="ru-RU" dirty="0" smtClean="0"/>
          </a:p>
          <a:p>
            <a:r>
              <a:rPr lang="ru-RU" dirty="0" smtClean="0"/>
              <a:t>Зрительное восприятие</a:t>
            </a:r>
            <a:r>
              <a:rPr lang="ru-RU" dirty="0"/>
              <a:t>.</a:t>
            </a:r>
            <a:endParaRPr lang="ru-RU" dirty="0" smtClean="0"/>
          </a:p>
          <a:p>
            <a:r>
              <a:rPr lang="ru-RU" dirty="0" smtClean="0"/>
              <a:t>Слуховое восприятие</a:t>
            </a:r>
            <a:r>
              <a:rPr lang="ru-RU" dirty="0"/>
              <a:t>.</a:t>
            </a:r>
            <a:endParaRPr lang="ru-RU" dirty="0" smtClean="0"/>
          </a:p>
          <a:p>
            <a:r>
              <a:rPr lang="ru-RU" dirty="0" smtClean="0"/>
              <a:t>Кинестетическое восприятие. </a:t>
            </a:r>
          </a:p>
          <a:p>
            <a:r>
              <a:rPr lang="ru-RU" dirty="0" smtClean="0"/>
              <a:t>Восприятие запаха</a:t>
            </a:r>
            <a:r>
              <a:rPr lang="ru-RU" dirty="0"/>
              <a:t>.</a:t>
            </a:r>
            <a:r>
              <a:rPr lang="ru-RU" dirty="0" smtClean="0"/>
              <a:t> </a:t>
            </a:r>
          </a:p>
          <a:p>
            <a:r>
              <a:rPr lang="ru-RU" dirty="0" smtClean="0"/>
              <a:t>Восприятие вкуса</a:t>
            </a:r>
            <a:r>
              <a:rPr lang="ru-RU" dirty="0"/>
              <a:t>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4902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Предметно-практические 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1177588" cy="3615267"/>
          </a:xfrm>
        </p:spPr>
        <p:txBody>
          <a:bodyPr>
            <a:normAutofit/>
          </a:bodyPr>
          <a:lstStyle/>
          <a:p>
            <a:r>
              <a:rPr lang="ru-RU" dirty="0" smtClean="0"/>
              <a:t>.</a:t>
            </a:r>
            <a:r>
              <a:rPr lang="ru-RU" dirty="0"/>
              <a:t> Формирование интереса к предметному рукотворному миру; освоение простых действий с предметами и материалами; умение следовать определенному порядку (алгоритму/ расписанию) при выполнении предметных действий. Овладение навыками предметно-практической деятельности как необходимой основой для самообслуживания, коммуникации, изобразительной, бытовой и трудовой деятельности</a:t>
            </a:r>
            <a:r>
              <a:rPr lang="ru-RU" dirty="0" smtClean="0"/>
              <a:t>.</a:t>
            </a:r>
          </a:p>
          <a:p>
            <a:r>
              <a:rPr lang="ru-RU" dirty="0"/>
              <a:t>Обучение начинается с формирования элементарных специфических манипуляций, которые со временем преобразуются в произвольные целенаправленные действия с различными предметами и материалами.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2632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Предметно-практические 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1177588" cy="3615267"/>
          </a:xfrm>
        </p:spPr>
        <p:txBody>
          <a:bodyPr>
            <a:normAutofit/>
          </a:bodyPr>
          <a:lstStyle/>
          <a:p>
            <a:r>
              <a:rPr lang="ru-RU" dirty="0"/>
              <a:t>2 раздела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Действия </a:t>
            </a:r>
            <a:r>
              <a:rPr lang="ru-RU" dirty="0"/>
              <a:t>с </a:t>
            </a:r>
            <a:r>
              <a:rPr lang="ru-RU" dirty="0" smtClean="0"/>
              <a:t>материалами</a:t>
            </a:r>
          </a:p>
          <a:p>
            <a:r>
              <a:rPr lang="ru-RU" dirty="0" smtClean="0"/>
              <a:t>Действия </a:t>
            </a:r>
            <a:r>
              <a:rPr lang="ru-RU" dirty="0"/>
              <a:t>с </a:t>
            </a:r>
            <a:r>
              <a:rPr lang="ru-RU" dirty="0" smtClean="0"/>
              <a:t>предметами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173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Двигательное развитие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Мотивация двигательной активности; поддержка и развитие имеющихся движений, расширение диапазона движений и профилактика возможных нарушений. Обучение переходу из одной позы в другую; освоение новых способов передвижения (включая передвижение с помощью технических средств реабилитации); формирование функциональных двигательных навыков; развитие функции руки, в том числе мелкой моторики; формирование ориентировки в пространстве; обогащение сенсомоторного опыта.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49825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Альтернативная коммуникация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Освоение доступных средств невербальной коммуникации: взгляда, мимики, жеста, предмета, графического изображения, знаковой системы. Освоение таблицы букв, карточек с напечатанными словами, набора букв как средства коммуникации. Составление коммуникативных таблиц и коммуникативных тетрадей для общения в школе, дома и в других местах. Освоение технических коммуникативных устройств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42134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Коррекционно-развивающие занятия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Коррекция отдельных сторон психической деятельности и личностной сферы. Формирование социально приемлемых форм поведения, сведение к минимуму проявлений деструктивного поведения: крик, агрессия, </a:t>
            </a:r>
            <a:r>
              <a:rPr lang="ru-RU" dirty="0" err="1"/>
              <a:t>самоагрессия</a:t>
            </a:r>
            <a:r>
              <a:rPr lang="ru-RU" dirty="0"/>
              <a:t>, стереотипии и </a:t>
            </a:r>
            <a:r>
              <a:rPr lang="ru-RU" u="sng" dirty="0"/>
              <a:t>др</a:t>
            </a:r>
            <a:r>
              <a:rPr lang="ru-RU" u="sng" dirty="0" smtClean="0"/>
              <a:t>.</a:t>
            </a:r>
          </a:p>
          <a:p>
            <a:r>
              <a:rPr lang="ru-RU" u="sng" dirty="0" smtClean="0"/>
              <a:t> </a:t>
            </a:r>
            <a:r>
              <a:rPr lang="ru-RU" u="sng" dirty="0"/>
              <a:t>Коррекция речевых расстройств и нарушений коммуникации. </a:t>
            </a:r>
            <a:endParaRPr lang="ru-RU" u="sng" dirty="0" smtClean="0"/>
          </a:p>
          <a:p>
            <a:r>
              <a:rPr lang="ru-RU" u="sng" dirty="0" smtClean="0"/>
              <a:t>Дополнительная помощь в освоении отдельный действий и представлений, которые оказываются для обучающихся </a:t>
            </a:r>
            <a:r>
              <a:rPr lang="ru-RU" u="sng" dirty="0" err="1" smtClean="0"/>
              <a:t>особыенно</a:t>
            </a:r>
            <a:r>
              <a:rPr lang="ru-RU" u="sng" dirty="0" smtClean="0"/>
              <a:t> трудными. Развитие индивидуальных способностей обучающихся, их творческого потенциала.</a:t>
            </a: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84213" y="23542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3760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формирования базовых учебных действий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0783888" cy="38989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1. </a:t>
            </a:r>
            <a:r>
              <a:rPr lang="ru-RU" dirty="0"/>
              <a:t>Подготовку обучающегося к нахождению и обучению в среде сверстников, к эмоциональному, коммуникативному взаимодействию с группой обучающихся.</a:t>
            </a:r>
          </a:p>
          <a:p>
            <a:r>
              <a:rPr lang="ru-RU" dirty="0"/>
              <a:t>2. Формирование учебного поведения:</a:t>
            </a:r>
          </a:p>
          <a:p>
            <a:r>
              <a:rPr lang="ru-RU" dirty="0"/>
              <a:t>направленность взгляда (на говорящего взрослого, на задание);</a:t>
            </a:r>
          </a:p>
          <a:p>
            <a:r>
              <a:rPr lang="ru-RU" dirty="0"/>
              <a:t>умение выполнять инструкции педагогического работника;</a:t>
            </a:r>
          </a:p>
          <a:p>
            <a:r>
              <a:rPr lang="ru-RU" dirty="0"/>
              <a:t>использование по назначению учебных материалов;</a:t>
            </a:r>
          </a:p>
          <a:p>
            <a:r>
              <a:rPr lang="ru-RU" dirty="0"/>
              <a:t>умение выполнять действия по образцу и по подражанию.</a:t>
            </a:r>
          </a:p>
          <a:p>
            <a:r>
              <a:rPr lang="ru-RU" dirty="0"/>
              <a:t>3. Формирование умения выполнять задание:</a:t>
            </a:r>
          </a:p>
          <a:p>
            <a:r>
              <a:rPr lang="ru-RU" dirty="0"/>
              <a:t>в течение определенного периода времени,</a:t>
            </a:r>
          </a:p>
          <a:p>
            <a:r>
              <a:rPr lang="ru-RU" dirty="0"/>
              <a:t>от начала до конца,</a:t>
            </a:r>
          </a:p>
          <a:p>
            <a:r>
              <a:rPr lang="ru-RU" dirty="0"/>
              <a:t>с заданными качественными параметрами.</a:t>
            </a:r>
          </a:p>
          <a:p>
            <a:r>
              <a:rPr lang="ru-RU" dirty="0"/>
              <a:t>4. Формирование умения самостоятельно переходить от одного задания (операции, действия) к другому в соответствии с расписанием занятий, алгоритмом действия.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56956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Личностные</a:t>
            </a:r>
          </a:p>
          <a:p>
            <a:r>
              <a:rPr lang="ru-RU" dirty="0" smtClean="0"/>
              <a:t>Коммуникативные</a:t>
            </a:r>
          </a:p>
          <a:p>
            <a:r>
              <a:rPr lang="ru-RU" dirty="0" smtClean="0"/>
              <a:t>Регулятивные</a:t>
            </a:r>
          </a:p>
          <a:p>
            <a:r>
              <a:rPr lang="ru-RU" dirty="0" smtClean="0"/>
              <a:t>Познавательные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формирования базовых учебных действий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2278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Примерные программы КРР для варианта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0263188" cy="3615267"/>
          </a:xfrm>
        </p:spPr>
        <p:txBody>
          <a:bodyPr>
            <a:normAutofit/>
          </a:bodyPr>
          <a:lstStyle/>
          <a:p>
            <a:r>
              <a:rPr lang="ru-RU" dirty="0" smtClean="0"/>
              <a:t>Комплект примерных рабочих программ по отдельным учебным предметам и коррекционным курсам по адаптированной основной общеобразовательной программе начального общего образования 1 дополнительного и 1 классов с умственной отсталостью (интеллектуальными нарушениями). </a:t>
            </a:r>
            <a:r>
              <a:rPr lang="ru-RU" dirty="0"/>
              <a:t>Одобрена решением федерального учебно-методического объединения по общему образованию, протокол от 4 июля 2017 г. № 3/17</a:t>
            </a:r>
            <a:r>
              <a:rPr lang="ru-RU" dirty="0" smtClean="0"/>
              <a:t>(</a:t>
            </a:r>
            <a:r>
              <a:rPr lang="en-US" dirty="0"/>
              <a:t>https://fgosreestr.ru/oop/primernye-rabochie-programmy-dlya-1-dopolnitelnogo-i-1-klassov-po-otdelnym-uchebnym-predmetam-i-korrektsionnym-kursam-dlya-obuchayushhihsya-s-umstvennoj-otstalostyu</a:t>
            </a:r>
            <a:r>
              <a:rPr lang="ru-R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375738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Примерные программы КРР для варианта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0263188" cy="3615267"/>
          </a:xfrm>
        </p:spPr>
        <p:txBody>
          <a:bodyPr>
            <a:normAutofit/>
          </a:bodyPr>
          <a:lstStyle/>
          <a:p>
            <a:r>
              <a:rPr lang="ru-RU" dirty="0" smtClean="0"/>
              <a:t>Комплект примерных рабочих программ по отдельным учебным предметам и коррекционным курсам по адаптированной основной общеобразовательной программе начального общего образования 2 классов с умственной отсталостью (интеллектуальными нарушениями). Одобрена </a:t>
            </a:r>
            <a:r>
              <a:rPr lang="ru-RU" dirty="0"/>
              <a:t>решением федерального учебно-методического объединения по общему образованию, протокол от 17 сентября 2020 г. № </a:t>
            </a:r>
            <a:r>
              <a:rPr lang="ru-RU" dirty="0" smtClean="0"/>
              <a:t>3/20 (</a:t>
            </a:r>
            <a:r>
              <a:rPr lang="en-US" dirty="0"/>
              <a:t>https://fgosreestr.ru/oop/komplekt-primernykh-rabochikh-programm-po-otdelnym-uchebnym-predmetam-i-korrektsionnym-kursam-po-adaptirovannoi-osnovnoi-obshcheobrazovatelnoi-programme-nachalnogo-obshchego-obrazovaniia-obuchaiushchikhsia-2-klassov-s-umstvennoi-otstalostiu-intellektualnymi-narusheniiami</a:t>
            </a:r>
            <a:r>
              <a:rPr lang="ru-R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27225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071532"/>
            <a:ext cx="11228388" cy="150706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ОСОБЫЕ </a:t>
            </a:r>
            <a:r>
              <a:rPr lang="ru-RU" b="1" dirty="0" err="1" smtClean="0"/>
              <a:t>ОБРАЗОВАТельные</a:t>
            </a:r>
            <a:r>
              <a:rPr lang="ru-RU" b="1" dirty="0" smtClean="0"/>
              <a:t> потребности  (для всех групп  обучающихся С ИН, ФГОС ИН)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368300"/>
            <a:ext cx="11430000" cy="49276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</a:pPr>
            <a:r>
              <a:rPr lang="ru-RU" b="1" dirty="0">
                <a:solidFill>
                  <a:schemeClr val="bg1"/>
                </a:solidFill>
              </a:rPr>
              <a:t>раннее получение специальной помощи средствами образования; обязательность непрерывности коррекционно-развивающего процесса, реализуемого как через содержание предметных областей, так и в процессе коррекционной работы;</a:t>
            </a:r>
          </a:p>
          <a:p>
            <a:pPr>
              <a:lnSpc>
                <a:spcPct val="170000"/>
              </a:lnSpc>
            </a:pPr>
            <a:r>
              <a:rPr lang="ru-RU" b="1" dirty="0">
                <a:solidFill>
                  <a:schemeClr val="bg1"/>
                </a:solidFill>
              </a:rPr>
              <a:t>научный, практико-ориентированный, действенный характер содержания образования;</a:t>
            </a:r>
          </a:p>
          <a:p>
            <a:pPr>
              <a:lnSpc>
                <a:spcPct val="170000"/>
              </a:lnSpc>
            </a:pPr>
            <a:r>
              <a:rPr lang="ru-RU" b="1" dirty="0">
                <a:solidFill>
                  <a:schemeClr val="bg1"/>
                </a:solidFill>
              </a:rPr>
              <a:t>доступность содержания познавательных задач, реализуемых в процессе образования;</a:t>
            </a:r>
          </a:p>
          <a:p>
            <a:pPr>
              <a:lnSpc>
                <a:spcPct val="170000"/>
              </a:lnSpc>
            </a:pPr>
            <a:r>
              <a:rPr lang="ru-RU" b="1" dirty="0">
                <a:solidFill>
                  <a:schemeClr val="bg1"/>
                </a:solidFill>
              </a:rPr>
              <a:t>удлинение сроков получения образования;</a:t>
            </a:r>
          </a:p>
          <a:p>
            <a:pPr>
              <a:lnSpc>
                <a:spcPct val="170000"/>
              </a:lnSpc>
            </a:pPr>
            <a:r>
              <a:rPr lang="ru-RU" b="1" dirty="0">
                <a:solidFill>
                  <a:schemeClr val="bg1"/>
                </a:solidFill>
              </a:rPr>
              <a:t>систематическая актуализация сформированных у обучающихся знаний и умений</a:t>
            </a:r>
            <a:r>
              <a:rPr lang="ru-RU" b="1" dirty="0" smtClean="0">
                <a:solidFill>
                  <a:schemeClr val="bg1"/>
                </a:solidFill>
              </a:rPr>
              <a:t>;</a:t>
            </a:r>
            <a:r>
              <a:rPr lang="ru-RU" dirty="0"/>
              <a:t> </a:t>
            </a:r>
            <a:endParaRPr lang="ru-RU" dirty="0" smtClean="0"/>
          </a:p>
          <a:p>
            <a:pPr>
              <a:lnSpc>
                <a:spcPct val="17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специальное </a:t>
            </a:r>
            <a:r>
              <a:rPr lang="ru-RU" b="1" dirty="0">
                <a:solidFill>
                  <a:schemeClr val="bg1"/>
                </a:solidFill>
              </a:rPr>
              <a:t>обучение их «переносу» с учетом изменяющихся условий учебных, познавательных, трудовых и других ситуаций;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3365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Примерные программы КРР для варианта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0263188" cy="3615267"/>
          </a:xfrm>
        </p:spPr>
        <p:txBody>
          <a:bodyPr>
            <a:normAutofit/>
          </a:bodyPr>
          <a:lstStyle/>
          <a:p>
            <a:r>
              <a:rPr lang="ru-RU" dirty="0" smtClean="0"/>
              <a:t>Комплект примерных рабочих программ по отдельным учебным предметам и коррекционным курсам по адаптированной основной общеобразовательной программе начального общего образования 3 классов с умственной отсталостью (интеллектуальными нарушениями). Одобрена </a:t>
            </a:r>
            <a:r>
              <a:rPr lang="ru-RU" dirty="0"/>
              <a:t>решением федерального учебно-методического объединения по общему образованию, протокол от 17 сентября 2020 г. № </a:t>
            </a:r>
            <a:r>
              <a:rPr lang="ru-RU" dirty="0" smtClean="0"/>
              <a:t>3/20 (</a:t>
            </a:r>
            <a:r>
              <a:rPr lang="en-US" dirty="0"/>
              <a:t>https://</a:t>
            </a:r>
            <a:r>
              <a:rPr lang="en-US" dirty="0" smtClean="0"/>
              <a:t>fgosreestr.ru/oop/komplekt-primernykh-rabochikh-programm-po-otdelnym-uchebnym-predmetam-i-korrektsionnym-kursam-po-adaptirovannoi-osnovnoi-obshcheobrazovatelnoi-programme-nachalnogo-obshchego-obrazovaniia-obuchaiushchikhsia-3-klassov-s-umstvennoi-otstalostiu-intellektualnymi-narusheniiami</a:t>
            </a:r>
            <a:r>
              <a:rPr lang="ru-R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558405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ФРЦ (Псков). ФРЦ (ИКП РАО, Москва)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clp.pskov.ru/frts</a:t>
            </a:r>
            <a:r>
              <a:rPr lang="ru-RU" dirty="0" smtClean="0">
                <a:hlinkClick r:id="rId2"/>
              </a:rPr>
              <a:t> (ФРЦ Псковский ЦЛП)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://ege.pskgu.ru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>
                <a:hlinkClick r:id="rId2"/>
              </a:rPr>
              <a:t>(конструктор</a:t>
            </a:r>
            <a:r>
              <a:rPr lang="ru-RU" dirty="0" smtClean="0"/>
              <a:t> СИПР)</a:t>
            </a:r>
          </a:p>
          <a:p>
            <a:r>
              <a:rPr lang="en-US" dirty="0"/>
              <a:t>https://ikp-rao.ru/frc-ovz/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295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https://prs-int3.edu.yar.ru/regionalniy_resursniy_tsentr.html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196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469900"/>
            <a:ext cx="11266488" cy="41275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ru-RU" b="1" dirty="0">
                <a:solidFill>
                  <a:schemeClr val="bg1"/>
                </a:solidFill>
              </a:rPr>
              <a:t>обеспечение особой пространственной и временной организации общеобразовательной среды с учетом функционального состояния центральной нервной системы и </a:t>
            </a:r>
            <a:r>
              <a:rPr lang="ru-RU" b="1" dirty="0" err="1">
                <a:solidFill>
                  <a:schemeClr val="bg1"/>
                </a:solidFill>
              </a:rPr>
              <a:t>нейродинамики</a:t>
            </a:r>
            <a:r>
              <a:rPr lang="ru-RU" b="1" dirty="0">
                <a:solidFill>
                  <a:schemeClr val="bg1"/>
                </a:solidFill>
              </a:rPr>
              <a:t> психических процессов обучающихся с умственной отсталостью (интеллектуальными нарушениями);</a:t>
            </a:r>
          </a:p>
          <a:p>
            <a:pPr>
              <a:lnSpc>
                <a:spcPct val="170000"/>
              </a:lnSpc>
            </a:pPr>
            <a:r>
              <a:rPr lang="ru-RU" b="1" dirty="0">
                <a:solidFill>
                  <a:schemeClr val="bg1"/>
                </a:solidFill>
              </a:rPr>
              <a:t>использование преимущественно позитивных средств стимуляции деятельности и поведения обучающихся, демонстрирующих доброжелательное и уважительное отношение к ним;</a:t>
            </a:r>
          </a:p>
          <a:p>
            <a:pPr>
              <a:lnSpc>
                <a:spcPct val="170000"/>
              </a:lnSpc>
            </a:pPr>
            <a:r>
              <a:rPr lang="ru-RU" b="1" dirty="0">
                <a:solidFill>
                  <a:schemeClr val="bg1"/>
                </a:solidFill>
              </a:rPr>
              <a:t>развитие мотивации и интереса к познанию окружающего мира с учетом возрастных и индивидуальных особенностей обучающегося к обучению и социальному взаимодействию со средой;</a:t>
            </a:r>
          </a:p>
          <a:p>
            <a:pPr>
              <a:lnSpc>
                <a:spcPct val="170000"/>
              </a:lnSpc>
            </a:pPr>
            <a:r>
              <a:rPr lang="ru-RU" b="1" dirty="0">
                <a:solidFill>
                  <a:schemeClr val="bg1"/>
                </a:solidFill>
              </a:rPr>
              <a:t>стимуляция познавательной активности, формирование позитивного отношения к окружающему миру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11368088" cy="150706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ОСОБЫЕ </a:t>
            </a:r>
            <a:r>
              <a:rPr lang="ru-RU" b="1" dirty="0" err="1" smtClean="0"/>
              <a:t>ОБРАЗОВАТельные</a:t>
            </a:r>
            <a:r>
              <a:rPr lang="ru-RU" b="1" dirty="0" smtClean="0"/>
              <a:t> потребности  (для всех групп  обучающихся С ИН, ФГОС ИН)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78202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100" y="4660900"/>
            <a:ext cx="11480800" cy="186689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особые образовательные потребности </a:t>
            </a:r>
            <a:r>
              <a:rPr lang="ru-RU" sz="2400" dirty="0"/>
              <a:t>обучающихся с умеренной, тяжелой и глубокой умственной отсталостью (интеллектуальными нарушениями), тяжелыми и множественными нарушениями развития обеспечивается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266701"/>
            <a:ext cx="11215688" cy="43942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chemeClr val="bg1"/>
                </a:solidFill>
              </a:rPr>
              <a:t>существенным изменением содержания образования, предполагающим включение учебных предметов, отсутствующих при обучении обучающихся с легкой умственной отсталостью (интеллектуальными нарушениями): «Речь и альтернативная коммуникация», «Человек» и другие; созданием оптимальных путей развития;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chemeClr val="bg1"/>
                </a:solidFill>
              </a:rPr>
              <a:t>использованием специфических методов и средств обучения; дифференцированным, «пошаговым» обучением; обязательной индивидуализацией обучения;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условиях </a:t>
            </a:r>
            <a:r>
              <a:rPr lang="ru-RU" b="1" dirty="0">
                <a:solidFill>
                  <a:schemeClr val="bg1"/>
                </a:solidFill>
              </a:rPr>
              <a:t>организации и </a:t>
            </a:r>
            <a:r>
              <a:rPr lang="ru-RU" b="1" dirty="0" smtClean="0">
                <a:solidFill>
                  <a:schemeClr val="bg1"/>
                </a:solidFill>
              </a:rPr>
              <a:t>дома.</a:t>
            </a:r>
            <a:endParaRPr lang="ru-RU" b="1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6666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900" y="393700"/>
            <a:ext cx="11620500" cy="57277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bg1"/>
                </a:solidFill>
              </a:rPr>
              <a:t>формированием элементарных социально-бытовых навыков и навыков самообслуживания;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bg1"/>
                </a:solidFill>
              </a:rPr>
              <a:t>обеспечением присмотра и ухода за обучающимися;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bg1"/>
                </a:solidFill>
              </a:rPr>
              <a:t>дозированным расширением образовательного пространства внутри организации и за ее пределами;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bg1"/>
                </a:solidFill>
              </a:rPr>
              <a:t>организацией обучения в разновозрастных классах (группах); организацией взаимодействия специалистов, участвующих в обучении и воспитании обучающегося, и его семьи, обеспечивающей особую организацию всей жизни обучающегося (в условиях организации и дома</a:t>
            </a:r>
            <a:r>
              <a:rPr lang="ru-RU" b="1" dirty="0" smtClean="0">
                <a:solidFill>
                  <a:schemeClr val="bg1"/>
                </a:solidFill>
              </a:rPr>
              <a:t>).</a:t>
            </a:r>
          </a:p>
          <a:p>
            <a:pPr>
              <a:lnSpc>
                <a:spcPct val="150000"/>
              </a:lnSpc>
            </a:pPr>
            <a:endParaRPr lang="ru-RU" b="1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58812" y="4931832"/>
            <a:ext cx="8534400" cy="1507067"/>
          </a:xfrm>
        </p:spPr>
        <p:txBody>
          <a:bodyPr/>
          <a:lstStyle/>
          <a:p>
            <a:r>
              <a:rPr lang="ru-RU" dirty="0" err="1" smtClean="0"/>
              <a:t>НАПРАВленность</a:t>
            </a:r>
            <a:r>
              <a:rPr lang="ru-RU" dirty="0" smtClean="0"/>
              <a:t> </a:t>
            </a:r>
            <a:r>
              <a:rPr lang="ru-RU" dirty="0" err="1" smtClean="0"/>
              <a:t>фгос</a:t>
            </a:r>
            <a:r>
              <a:rPr lang="ru-RU" dirty="0" smtClean="0"/>
              <a:t> 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282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9856788" cy="3615267"/>
          </a:xfrm>
        </p:spPr>
        <p:txBody>
          <a:bodyPr>
            <a:normAutofit/>
          </a:bodyPr>
          <a:lstStyle/>
          <a:p>
            <a:r>
              <a:rPr lang="ru-RU" dirty="0"/>
              <a:t>Итогом образования человека с умственной отсталостью, с ТМНР является </a:t>
            </a:r>
            <a:r>
              <a:rPr lang="ru-RU" b="1" dirty="0"/>
              <a:t>нормализация его жизни</a:t>
            </a:r>
            <a:r>
              <a:rPr lang="ru-RU" dirty="0"/>
              <a:t>: привычный и необходимый для подавляющего большинства людей образ жизни (жить в семье, решать вопросы повседневной жизнедеятельности, выполнять полезную трудовую деятельность, определять содержание своих увлечений и интересов, иметь возможность самостоятельно принимать решения и нести за них ответственность). Общим результатом образования такого обучающегося может стать </a:t>
            </a:r>
            <a:r>
              <a:rPr lang="ru-RU" b="1" dirty="0"/>
              <a:t>набор компетенций</a:t>
            </a:r>
            <a:r>
              <a:rPr lang="ru-RU" dirty="0"/>
              <a:t>, позволяющих соразмерно психическим и физическим возможностям </a:t>
            </a:r>
            <a:r>
              <a:rPr lang="ru-RU" b="1" dirty="0"/>
              <a:t>максимально самостоятельно решать задачи</a:t>
            </a:r>
            <a:r>
              <a:rPr lang="ru-RU" dirty="0"/>
              <a:t>, направленные на нормализацию его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2121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812" y="4931832"/>
            <a:ext cx="8534400" cy="1507067"/>
          </a:xfrm>
        </p:spPr>
        <p:txBody>
          <a:bodyPr/>
          <a:lstStyle/>
          <a:p>
            <a:r>
              <a:rPr lang="ru-RU" dirty="0" err="1" smtClean="0"/>
              <a:t>НАПРАВленность</a:t>
            </a:r>
            <a:r>
              <a:rPr lang="ru-RU" dirty="0" smtClean="0"/>
              <a:t> </a:t>
            </a:r>
            <a:r>
              <a:rPr lang="ru-RU" dirty="0" err="1" smtClean="0"/>
              <a:t>фгос</a:t>
            </a:r>
            <a:r>
              <a:rPr lang="ru-RU" dirty="0" smtClean="0"/>
              <a:t> 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7512" y="304800"/>
            <a:ext cx="11253788" cy="4292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ru-RU" b="1" dirty="0">
                <a:solidFill>
                  <a:schemeClr val="bg1"/>
                </a:solidFill>
              </a:rPr>
              <a:t>максимального расширения доступа обучающимся с умственной отсталостью (интеллектуальными нарушениями) к образованию, отвечающему их возможностям и особым образовательным потребностям;</a:t>
            </a:r>
          </a:p>
          <a:p>
            <a:pPr>
              <a:lnSpc>
                <a:spcPct val="170000"/>
              </a:lnSpc>
            </a:pPr>
            <a:r>
              <a:rPr lang="ru-RU" b="1" dirty="0">
                <a:solidFill>
                  <a:schemeClr val="bg1"/>
                </a:solidFill>
              </a:rPr>
              <a:t>вариативности содержания АООП, возможности ее формирования с учетом особых образовательных потребностей и способностей обучающихся (в соответствии с приложением к настоящему Стандарту</a:t>
            </a:r>
            <a:r>
              <a:rPr lang="ru-RU" b="1" dirty="0" smtClean="0">
                <a:solidFill>
                  <a:schemeClr val="bg1"/>
                </a:solidFill>
              </a:rPr>
              <a:t>);</a:t>
            </a:r>
          </a:p>
          <a:p>
            <a:pPr>
              <a:lnSpc>
                <a:spcPct val="170000"/>
              </a:lnSpc>
            </a:pPr>
            <a:r>
              <a:rPr lang="ru-RU" b="1" dirty="0">
                <a:solidFill>
                  <a:schemeClr val="bg1"/>
                </a:solidFill>
              </a:rPr>
              <a:t>создания условий для эффективной реализации и освоения обучающимися с умственной отсталостью (интеллектуальными нарушениями) АООП, в том числе условий для индивидуального развития всех </a:t>
            </a:r>
            <a:r>
              <a:rPr lang="ru-RU" b="1" dirty="0" smtClean="0">
                <a:solidFill>
                  <a:schemeClr val="bg1"/>
                </a:solidFill>
              </a:rPr>
              <a:t>обучающихся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2097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058832"/>
            <a:ext cx="8534400" cy="1507067"/>
          </a:xfrm>
        </p:spPr>
        <p:txBody>
          <a:bodyPr/>
          <a:lstStyle/>
          <a:p>
            <a:r>
              <a:rPr lang="ru-RU" dirty="0" smtClean="0"/>
              <a:t>ЗАДАЧИ ОБРАЗОВАНИЯ (ФГОС ИН)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254000"/>
            <a:ext cx="10833100" cy="54102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ru-RU" b="1" dirty="0">
                <a:solidFill>
                  <a:schemeClr val="bg1"/>
                </a:solidFill>
              </a:rPr>
              <a:t>формирование общей культуры, обеспечивающей разностороннее развитие их личности (нравственно-эстетическое, социально-личностное, интеллектуальное, физическое);</a:t>
            </a:r>
          </a:p>
          <a:p>
            <a:pPr>
              <a:lnSpc>
                <a:spcPct val="160000"/>
              </a:lnSpc>
            </a:pPr>
            <a:r>
              <a:rPr lang="ru-RU" b="1" dirty="0">
                <a:solidFill>
                  <a:schemeClr val="bg1"/>
                </a:solidFill>
              </a:rPr>
              <a:t>охрана и укрепление физического и психического здоровья детей, в том числе их социального и эмоционального благополучия;</a:t>
            </a:r>
          </a:p>
          <a:p>
            <a:pPr>
              <a:lnSpc>
                <a:spcPct val="160000"/>
              </a:lnSpc>
            </a:pPr>
            <a:r>
              <a:rPr lang="ru-RU" b="1" dirty="0">
                <a:solidFill>
                  <a:schemeClr val="bg1"/>
                </a:solidFill>
              </a:rPr>
              <a:t>формирование основ гражданской идентичности и мировоззрения обучающихся в соответствии с принятыми в семье и обществе духовно-нравственными и социокультурными ценностями;</a:t>
            </a:r>
          </a:p>
          <a:p>
            <a:pPr>
              <a:lnSpc>
                <a:spcPct val="160000"/>
              </a:lnSpc>
            </a:pPr>
            <a:r>
              <a:rPr lang="ru-RU" b="1" dirty="0">
                <a:solidFill>
                  <a:schemeClr val="bg1"/>
                </a:solidFill>
              </a:rPr>
              <a:t>формирование основ учебной деятельности (умение принимать, сохранять цели и следовать им в процессе решения учебных задач, планировать свою деятельность, контролировать ее процесс, доводить его до конца, адекватно оценивать результаты, взаимодействовать с педагогами и сверстниками);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643461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992</TotalTime>
  <Words>1863</Words>
  <Application>Microsoft Office PowerPoint</Application>
  <PresentationFormat>Широкоэкранный</PresentationFormat>
  <Paragraphs>214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7" baseType="lpstr">
      <vt:lpstr>Arial</vt:lpstr>
      <vt:lpstr>Century Gothic</vt:lpstr>
      <vt:lpstr>Times New Roman</vt:lpstr>
      <vt:lpstr>Wingdings 3</vt:lpstr>
      <vt:lpstr>Сектор</vt:lpstr>
      <vt:lpstr>Реализация коррекционно-развивающей направленности обучения ПО ФАООП обучающихся с умственной отсталостью (интеллектуальными нарушениями) (2 вариант) </vt:lpstr>
      <vt:lpstr>Нормативная база</vt:lpstr>
      <vt:lpstr>ОСОБЫЕ ОБРАЗОВАТельные потребности  (для всех групп  обучающихся С ИН, ФГОС ИН)</vt:lpstr>
      <vt:lpstr>ОСОБЫЕ ОБРАЗОВАТельные потребности  (для всех групп  обучающихся С ИН, ФГОС ИН)</vt:lpstr>
      <vt:lpstr>особые образовательные потребности обучающихся с умеренной, тяжелой и глубокой умственной отсталостью (интеллектуальными нарушениями), тяжелыми и множественными нарушениями развития обеспечивается</vt:lpstr>
      <vt:lpstr>НАПРАВленность фгос ИН</vt:lpstr>
      <vt:lpstr>Цель образования</vt:lpstr>
      <vt:lpstr>НАПРАВленность фгос ИН</vt:lpstr>
      <vt:lpstr>ЗАДАЧИ ОБРАЗОВАНИЯ (ФГОС ИН)</vt:lpstr>
      <vt:lpstr>Презентация PowerPoint</vt:lpstr>
      <vt:lpstr>Особенности обучающихся (ФГОС ИН)</vt:lpstr>
      <vt:lpstr>ГрУППЫ обучающихся </vt:lpstr>
      <vt:lpstr>Особенности содержания и организация образовательной деятельности </vt:lpstr>
      <vt:lpstr>ИНДИВИДУАЛИЗАЦИЯ ОБУЧЕНИЯ (ФГОС ИН)</vt:lpstr>
      <vt:lpstr>Вариативность АООП ИН</vt:lpstr>
      <vt:lpstr>Учебный план (ФГОС ИН)</vt:lpstr>
      <vt:lpstr>Учебный план (ФГОС ИН)</vt:lpstr>
      <vt:lpstr>Учебный план (ФГОС ИН)</vt:lpstr>
      <vt:lpstr>Сенсорное развитие</vt:lpstr>
      <vt:lpstr>Сенсорное развитие</vt:lpstr>
      <vt:lpstr>Предметно-практические действия</vt:lpstr>
      <vt:lpstr>Предметно-практические действия</vt:lpstr>
      <vt:lpstr>Двигательное развитие</vt:lpstr>
      <vt:lpstr>Альтернативная коммуникация</vt:lpstr>
      <vt:lpstr>Коррекционно-развивающие занятия</vt:lpstr>
      <vt:lpstr>Программа формирования базовых учебных действий</vt:lpstr>
      <vt:lpstr>Программа формирования базовых учебных действий</vt:lpstr>
      <vt:lpstr>Примерные программы КРР для варианта 2</vt:lpstr>
      <vt:lpstr>Примерные программы КРР для варианта 2</vt:lpstr>
      <vt:lpstr>Примерные программы КРР для варианта 2</vt:lpstr>
      <vt:lpstr>ФРЦ (Псков). ФРЦ (ИКП РАО, Москва)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коррекционно-развивающей направленности обучения ПО ФАООП обучающихся с умственной отсталостью (интеллектуальными нарушениями) (2 вариант) </dc:title>
  <dc:creator>Admin</dc:creator>
  <cp:lastModifiedBy>Admin</cp:lastModifiedBy>
  <cp:revision>24</cp:revision>
  <cp:lastPrinted>2024-04-02T17:07:23Z</cp:lastPrinted>
  <dcterms:created xsi:type="dcterms:W3CDTF">2024-04-01T08:37:58Z</dcterms:created>
  <dcterms:modified xsi:type="dcterms:W3CDTF">2024-04-02T17:14:25Z</dcterms:modified>
</cp:coreProperties>
</file>