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60" r:id="rId4"/>
    <p:sldId id="258" r:id="rId5"/>
    <p:sldId id="275" r:id="rId6"/>
    <p:sldId id="278" r:id="rId7"/>
    <p:sldId id="279" r:id="rId8"/>
    <p:sldId id="285" r:id="rId9"/>
    <p:sldId id="259" r:id="rId10"/>
    <p:sldId id="257" r:id="rId11"/>
    <p:sldId id="282" r:id="rId12"/>
    <p:sldId id="281" r:id="rId13"/>
    <p:sldId id="284" r:id="rId14"/>
    <p:sldId id="261" r:id="rId15"/>
    <p:sldId id="283" r:id="rId16"/>
    <p:sldId id="27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578" autoAdjust="0"/>
  </p:normalViewPr>
  <p:slideViewPr>
    <p:cSldViewPr>
      <p:cViewPr varScale="1">
        <p:scale>
          <a:sx n="115" d="100"/>
          <a:sy n="115" d="100"/>
        </p:scale>
        <p:origin x="124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3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7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4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4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1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5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7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57558-B972-4F83-9A6D-FBBE2503541F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143512"/>
            <a:ext cx="9144000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речи средствами вербальной и невербальной коммуникации на уроках «Речь и альтернативная коммуникация»</a:t>
            </a:r>
            <a:endParaRPr lang="ru-RU" dirty="0"/>
          </a:p>
        </p:txBody>
      </p:sp>
      <p:pic>
        <p:nvPicPr>
          <p:cNvPr id="2" name="Picture 2" descr="C:\Users\Учитель\Downloads\phpHdMhOM_zpr_html_364a6d817acd22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7257"/>
            <a:ext cx="7072362" cy="471625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614364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Учитель начальных классов, педагог-психолог  Харитонова А.С.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7120"/>
            <a:ext cx="2996952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44" y="1348319"/>
            <a:ext cx="4067944" cy="29940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144000" cy="12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6064" y="33265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Формы и приемы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реализации содержания раздела «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0824" y="2095017"/>
            <a:ext cx="427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с игрушками, макетами, реальными предметами на различные лексические темы (фрукты, овощи, одежда, транспорт, техника и т.д)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Работа с готовыми дидактическими пособиями 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пазлы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сортеры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липучки, шнуровки, выкладывание слов из букв и т.д.)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6" b="11038"/>
          <a:stretch/>
        </p:blipFill>
        <p:spPr>
          <a:xfrm>
            <a:off x="323528" y="4628851"/>
            <a:ext cx="3960440" cy="22291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14290"/>
            <a:ext cx="9144000" cy="12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6064" y="33265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Формы и приемы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реализации содержания раздела «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0824" y="1785926"/>
            <a:ext cx="4275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Аудирование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(звуки животных, насекомых, природных явлений, транспорта, муз. Инструментов).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Времена года и особенности каждого сезона (закрепление цветов, действий, признаков действий, одежды по сезоны и т.д.)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Учитель\Downloads\ecc0aa03b3cb11eb811e0050569b334c_2b31cfdbcdda11eb81420050569b33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68783"/>
            <a:ext cx="2789217" cy="2789217"/>
          </a:xfrm>
          <a:prstGeom prst="rect">
            <a:avLst/>
          </a:prstGeom>
          <a:noFill/>
        </p:spPr>
      </p:pic>
      <p:pic>
        <p:nvPicPr>
          <p:cNvPr id="3074" name="Picture 2" descr="C:\Users\Учитель\Downloads\600x0_stcbjvmkotnjyxmv_jpg_65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5806">
            <a:off x="6208005" y="1758389"/>
            <a:ext cx="2489676" cy="2643206"/>
          </a:xfrm>
          <a:prstGeom prst="rect">
            <a:avLst/>
          </a:prstGeom>
          <a:noFill/>
        </p:spPr>
      </p:pic>
      <p:pic>
        <p:nvPicPr>
          <p:cNvPr id="3076" name="Picture 4" descr="C:\Users\Учитель\Downloads\sgsd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30984">
            <a:off x="4541350" y="3633123"/>
            <a:ext cx="2241669" cy="29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ownloads\EI-3049IgrovojnaborTaktilniekvadrati(21element)(8)-768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214422"/>
            <a:ext cx="2643206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12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6064" y="33265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Формы и приемы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реализации содержания раздела «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0824" y="2095017"/>
            <a:ext cx="427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Физ.минутки, игры с пространством, поисковые игры с вербальной инструкцией.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Сенсорное лото.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Музыкальные упражнения из логоритмики.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Учитель\Downloads\236b3039adefa7b31320fc6061d30177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80107"/>
            <a:ext cx="3571900" cy="2377893"/>
          </a:xfrm>
          <a:prstGeom prst="rect">
            <a:avLst/>
          </a:prstGeom>
          <a:noFill/>
        </p:spPr>
      </p:pic>
      <p:pic>
        <p:nvPicPr>
          <p:cNvPr id="4" name="Picture 2" descr="C:\Users\Учитель\Downloads\gf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671854"/>
            <a:ext cx="3318730" cy="3186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48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5728"/>
            <a:ext cx="9144000" cy="12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6064" y="33265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Формы и приемы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реализации содержания раздела «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0824" y="2095017"/>
            <a:ext cx="427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Дидактические игры на липучках</a:t>
            </a:r>
          </a:p>
        </p:txBody>
      </p:sp>
      <p:pic>
        <p:nvPicPr>
          <p:cNvPr id="8194" name="Picture 2" descr="C:\Users\Учитель\Downloads\20241106_123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410015"/>
            <a:ext cx="2857520" cy="2447985"/>
          </a:xfrm>
          <a:prstGeom prst="rect">
            <a:avLst/>
          </a:prstGeom>
          <a:noFill/>
        </p:spPr>
      </p:pic>
      <p:pic>
        <p:nvPicPr>
          <p:cNvPr id="8195" name="Picture 3" descr="C:\Users\Учитель\Downloads\20241106_123750.jpg"/>
          <p:cNvPicPr>
            <a:picLocks noChangeAspect="1" noChangeArrowheads="1"/>
          </p:cNvPicPr>
          <p:nvPr/>
        </p:nvPicPr>
        <p:blipFill>
          <a:blip r:embed="rId3" cstate="print"/>
          <a:srcRect b="4048"/>
          <a:stretch>
            <a:fillRect/>
          </a:stretch>
        </p:blipFill>
        <p:spPr bwMode="auto">
          <a:xfrm rot="20318848">
            <a:off x="342691" y="4044669"/>
            <a:ext cx="2653797" cy="2382676"/>
          </a:xfrm>
          <a:prstGeom prst="rect">
            <a:avLst/>
          </a:prstGeom>
          <a:noFill/>
        </p:spPr>
      </p:pic>
      <p:pic>
        <p:nvPicPr>
          <p:cNvPr id="8196" name="Picture 4" descr="C:\Users\Учитель\Downloads\20241106_124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6027">
            <a:off x="5463463" y="1955568"/>
            <a:ext cx="3346451" cy="3008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48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2"/>
          <a:stretch>
            <a:fillRect/>
          </a:stretch>
        </p:blipFill>
        <p:spPr>
          <a:xfrm rot="20344228">
            <a:off x="443516" y="4031447"/>
            <a:ext cx="2571736" cy="2158406"/>
          </a:xfrm>
          <a:prstGeom prst="rect">
            <a:avLst/>
          </a:prstGeom>
        </p:spPr>
      </p:pic>
      <p:pic>
        <p:nvPicPr>
          <p:cNvPr id="4098" name="Picture 2" descr="\\10.76.25.70\обмен\ВЕБИНАР 29.03\Харитонова\20240401_091101.jpg"/>
          <p:cNvPicPr>
            <a:picLocks noChangeAspect="1" noChangeArrowheads="1"/>
          </p:cNvPicPr>
          <p:nvPr/>
        </p:nvPicPr>
        <p:blipFill>
          <a:blip r:embed="rId3" cstate="print"/>
          <a:srcRect b="12562"/>
          <a:stretch>
            <a:fillRect/>
          </a:stretch>
        </p:blipFill>
        <p:spPr bwMode="auto">
          <a:xfrm rot="20592030">
            <a:off x="2938854" y="3525898"/>
            <a:ext cx="4026481" cy="26406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85728"/>
            <a:ext cx="9144000" cy="12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6064" y="33265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Формы и приемы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реализации содержания раздела «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643050"/>
            <a:ext cx="4275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карточек с членами семьи, одноклассников и педагогов, карточек действий и карточек какой-либо лексической темы (еда, животные и т.д) для построения простого предложения, фразы или личного обращения.</a:t>
            </a:r>
          </a:p>
        </p:txBody>
      </p:sp>
      <p:pic>
        <p:nvPicPr>
          <p:cNvPr id="5122" name="Picture 2" descr="C:\Users\Учитель\Downloads\maxresdefaul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4058">
            <a:off x="5852565" y="4570331"/>
            <a:ext cx="3071346" cy="1727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ownloads\1daab9f16fb6a222271f469f3e8c2666.jpg"/>
          <p:cNvPicPr>
            <a:picLocks noChangeAspect="1" noChangeArrowheads="1"/>
          </p:cNvPicPr>
          <p:nvPr/>
        </p:nvPicPr>
        <p:blipFill>
          <a:blip r:embed="rId2"/>
          <a:srcRect t="10306" b="7250"/>
          <a:stretch>
            <a:fillRect/>
          </a:stretch>
        </p:blipFill>
        <p:spPr bwMode="auto">
          <a:xfrm>
            <a:off x="5836779" y="1714488"/>
            <a:ext cx="3307221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85728"/>
            <a:ext cx="9144000" cy="12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6064" y="33265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Формы и приемы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реализации содержания раздела «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643050"/>
            <a:ext cx="4275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карточек или готовых пособий с членами семьи, одноклассников и педагогов, карточек действий и карточек какой-либо лексической темы (еда, животные и т.д) для построения простого предложения или фразы.</a:t>
            </a:r>
          </a:p>
        </p:txBody>
      </p:sp>
      <p:pic>
        <p:nvPicPr>
          <p:cNvPr id="6147" name="Picture 3" descr="C:\Users\Учитель\Downloads\7bec38159f5919583d3b565a0a4d3830cf.jpg"/>
          <p:cNvPicPr>
            <a:picLocks noChangeAspect="1" noChangeArrowheads="1"/>
          </p:cNvPicPr>
          <p:nvPr/>
        </p:nvPicPr>
        <p:blipFill>
          <a:blip r:embed="rId3"/>
          <a:srcRect l="26217" r="24577" b="4814"/>
          <a:stretch>
            <a:fillRect/>
          </a:stretch>
        </p:blipFill>
        <p:spPr bwMode="auto">
          <a:xfrm>
            <a:off x="6357950" y="3929066"/>
            <a:ext cx="2429798" cy="2643206"/>
          </a:xfrm>
          <a:prstGeom prst="rect">
            <a:avLst/>
          </a:prstGeom>
          <a:noFill/>
        </p:spPr>
      </p:pic>
      <p:pic>
        <p:nvPicPr>
          <p:cNvPr id="6148" name="Picture 4" descr="C:\Users\Учитель\Downloads\3fa81IZ2aN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4357686" cy="301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ownloads\Page_00004.jpg"/>
          <p:cNvPicPr>
            <a:picLocks noChangeAspect="1" noChangeArrowheads="1"/>
          </p:cNvPicPr>
          <p:nvPr/>
        </p:nvPicPr>
        <p:blipFill>
          <a:blip r:embed="rId2" cstate="print"/>
          <a:srcRect r="1444"/>
          <a:stretch>
            <a:fillRect/>
          </a:stretch>
        </p:blipFill>
        <p:spPr bwMode="auto">
          <a:xfrm>
            <a:off x="5072066" y="1643050"/>
            <a:ext cx="4000528" cy="2283264"/>
          </a:xfrm>
          <a:prstGeom prst="rect">
            <a:avLst/>
          </a:prstGeom>
          <a:noFill/>
        </p:spPr>
      </p:pic>
      <p:pic>
        <p:nvPicPr>
          <p:cNvPr id="3" name="Picture 2" descr="C:\Users\Учитель\Downloads\701434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846" y="4141443"/>
            <a:ext cx="2857519" cy="21540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12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6064" y="33265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Формы и приемы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реализации содержания раздела «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мнемотаблиц в различных вариантах.</a:t>
            </a:r>
          </a:p>
        </p:txBody>
      </p:sp>
      <p:pic>
        <p:nvPicPr>
          <p:cNvPr id="4" name="Picture 2" descr="C:\Users\Учитель\Downloads\20241105_094155.jpg"/>
          <p:cNvPicPr>
            <a:picLocks noChangeAspect="1" noChangeArrowheads="1"/>
          </p:cNvPicPr>
          <p:nvPr/>
        </p:nvPicPr>
        <p:blipFill>
          <a:blip r:embed="rId4" cstate="print"/>
          <a:srcRect l="11546" t="8517" r="13454"/>
          <a:stretch>
            <a:fillRect/>
          </a:stretch>
        </p:blipFill>
        <p:spPr bwMode="auto">
          <a:xfrm>
            <a:off x="3500430" y="4286256"/>
            <a:ext cx="2357454" cy="2156672"/>
          </a:xfrm>
          <a:prstGeom prst="rect">
            <a:avLst/>
          </a:prstGeom>
          <a:noFill/>
        </p:spPr>
      </p:pic>
      <p:pic>
        <p:nvPicPr>
          <p:cNvPr id="7171" name="Picture 3" descr="C:\Users\Учитель\Downloads\wr8fOYOynZc.jpg"/>
          <p:cNvPicPr>
            <a:picLocks noChangeAspect="1" noChangeArrowheads="1"/>
          </p:cNvPicPr>
          <p:nvPr/>
        </p:nvPicPr>
        <p:blipFill>
          <a:blip r:embed="rId5"/>
          <a:srcRect l="2576" t="11506" r="2576" b="6539"/>
          <a:stretch>
            <a:fillRect/>
          </a:stretch>
        </p:blipFill>
        <p:spPr bwMode="auto">
          <a:xfrm>
            <a:off x="714348" y="3786190"/>
            <a:ext cx="2391496" cy="2922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ownloads\sdssfgsd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6449" y="1643050"/>
            <a:ext cx="2827286" cy="2786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144000" cy="12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6064" y="26121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Формы и приемы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реализации содержания раздела «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35743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Драматизация сказок и сюжетов.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17811"/>
          <a:stretch>
            <a:fillRect/>
          </a:stretch>
        </p:blipFill>
        <p:spPr>
          <a:xfrm>
            <a:off x="214282" y="4143380"/>
            <a:ext cx="5756030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14290"/>
            <a:ext cx="9144000" cy="12858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14554"/>
            <a:ext cx="8723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Коммуникация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речи средствами вербальной и невербальной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коммуникации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Чтение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письмо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7461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Разделы содержания программы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Речь и альтернативная коммуникация» </a:t>
            </a:r>
          </a:p>
        </p:txBody>
      </p:sp>
      <p:pic>
        <p:nvPicPr>
          <p:cNvPr id="6" name="Picture 2" descr="C:\Users\Учитель\Downloads\nachdenpra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928934"/>
            <a:ext cx="5187188" cy="407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39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4290"/>
            <a:ext cx="9144000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29642" cy="8429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готовность учащихся к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этапу 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«Развитие речи»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6357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должны: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Иметь учебное поведение;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Устанавливать зрительный контакт;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Наличие произвольного внимания;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Переключение внимания с объекта на объект;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Наличие целенаправленной деятельности;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Предпосылки к использованию мыслительных операций;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Откликаться на собственное имя, знать одноклассников по именам, реагировать на простые просьбы;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Отвечать на вопросы (да/нет, кивком, жестами);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Выражать эмоции на соответствующие раздражители;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Подражать учителю, повторять движения.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Учитель\Downloads\jNmJveL9LKw.jpg"/>
          <p:cNvPicPr>
            <a:picLocks noChangeAspect="1" noChangeArrowheads="1"/>
          </p:cNvPicPr>
          <p:nvPr/>
        </p:nvPicPr>
        <p:blipFill>
          <a:blip r:embed="rId2"/>
          <a:srcRect t="27852"/>
          <a:stretch>
            <a:fillRect/>
          </a:stretch>
        </p:blipFill>
        <p:spPr bwMode="auto">
          <a:xfrm>
            <a:off x="5143504" y="4521926"/>
            <a:ext cx="4000496" cy="2336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65"/>
            <a:ext cx="85725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раздела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«Развитие речи»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-обогащение активного и пассивного словаря ребенка, включающего в себя: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Номинативный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словарь,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предикативный словарь,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предмета,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действия,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обобщающие понятия,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указательных местоимений,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предлогов,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количественных отношений.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Учитель\Downloads\cgh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690182"/>
            <a:ext cx="4357686" cy="3167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ownloads\360_F_258633443_Y435QA3ukA2Khk4UoKIiO3nhfNRPljv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91735"/>
            <a:ext cx="2908374" cy="22662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1643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358246" cy="475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задачи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реализации содержания раздела «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Импрессивная речь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Понимание слов, обозначающих предмет, обобщающих понятий (посуда, мебель, игрушки, одежда, животные, овощи, фрукты, и т.д.) через дидактические игры.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Понимание слов, обозначающих действия предмета (пить, есть, сидеть, стоять, бегать, спать, рисовать, играть, гулять) через дидактические материалы, двигательные игры, физ.минутки.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Понимание слов, обозначающих признак предмета (цвет, величина, форма), признак действия, состояние (громко, тихо, быстро), указывающих на предмет и его признак (я, он, мой, твой и т.д.)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Понимание простых предложений. Понимание сложных предложений. Понимание содержания текста.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500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3582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задачи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реализации содержания раздела «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Экспрессивная речь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Подражание за учителем. Называние (употребление) простых по звуковому составу слов (мама, папа, дядя).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Называние собственного имени , имен одноклассников, членов семьи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Называние (употребление) слов, обозначающих предмет, действие, признак предмета, признак действия.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простой фразы (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предмет+действие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или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местоимение+предмет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Составление и использование простого предложения, высказывания.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Ответы на вопросы по содержанию текста.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Составление рассказа по сюжетной картинке.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Учитель\Downloads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085184"/>
            <a:ext cx="2987824" cy="168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500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6" b="17489"/>
          <a:stretch/>
        </p:blipFill>
        <p:spPr>
          <a:xfrm>
            <a:off x="5436096" y="4365104"/>
            <a:ext cx="3536726" cy="2269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35824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задачи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реализации содержания раздела «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Экспрессия с использованием средств невербальной </a:t>
            </a:r>
            <a:r>
              <a:rPr lang="ru-RU" b="1" dirty="0" smtClean="0">
                <a:solidFill>
                  <a:schemeClr val="bg1"/>
                </a:solidFill>
              </a:rPr>
              <a:t>коммуникации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Работа с электронным устройством (коммуникатором), знание и умение использовать необходимые графические-звуковые кнопки для обозначения желания и ответа на вопрос.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электронного устройства для употребления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слов, обозначающих предмет, действие, признак предмета, признак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действия и т.д.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Составление простых предложений с использованием графического изображения (электронного устройства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элементов русского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жестового языка на бытовом уровне.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6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500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3582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задачи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реализации содержания раздела «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Развитие речи средствами вербальной и невербальной коммуникации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Экспрессия с использованием средств невербальной </a:t>
            </a:r>
            <a:r>
              <a:rPr lang="ru-RU" b="1" dirty="0" smtClean="0">
                <a:solidFill>
                  <a:schemeClr val="bg1"/>
                </a:solidFill>
              </a:rPr>
              <a:t>коммуникации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Коммуникация через использование </a:t>
            </a:r>
          </a:p>
          <a:p>
            <a:pPr marL="285750" indent="-28575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общедоступных и понятных жестов (только для бытовых нужд)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Русский жестовый язык (методичное обучение </a:t>
            </a:r>
          </a:p>
          <a:p>
            <a:pPr marL="285750" indent="-28575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языку и обучение остальных членов семьи и педагогов.) </a:t>
            </a:r>
          </a:p>
          <a:p>
            <a:pPr marL="285750" indent="-285750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Учитель\Downloads\sfsdf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857496"/>
            <a:ext cx="1552575" cy="2114550"/>
          </a:xfrm>
          <a:prstGeom prst="rect">
            <a:avLst/>
          </a:prstGeom>
          <a:noFill/>
        </p:spPr>
      </p:pic>
      <p:pic>
        <p:nvPicPr>
          <p:cNvPr id="1027" name="Picture 3" descr="C:\Users\Учитель\Downloads\talavadhana-ottamoo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714884"/>
            <a:ext cx="2122474" cy="1828646"/>
          </a:xfrm>
          <a:prstGeom prst="rect">
            <a:avLst/>
          </a:prstGeom>
          <a:noFill/>
        </p:spPr>
      </p:pic>
      <p:pic>
        <p:nvPicPr>
          <p:cNvPr id="1028" name="Picture 4" descr="C:\Users\Учитель\Downloads\boy-with-stomach-crampssick-kid-feeling-unwell-vector-13783211.jpg"/>
          <p:cNvPicPr>
            <a:picLocks noChangeAspect="1" noChangeArrowheads="1"/>
          </p:cNvPicPr>
          <p:nvPr/>
        </p:nvPicPr>
        <p:blipFill>
          <a:blip r:embed="rId4" cstate="print"/>
          <a:srcRect l="29455" r="24727" b="9090"/>
          <a:stretch>
            <a:fillRect/>
          </a:stretch>
        </p:blipFill>
        <p:spPr bwMode="auto">
          <a:xfrm>
            <a:off x="4500562" y="3000372"/>
            <a:ext cx="1000132" cy="2143140"/>
          </a:xfrm>
          <a:prstGeom prst="rect">
            <a:avLst/>
          </a:prstGeom>
          <a:noFill/>
        </p:spPr>
      </p:pic>
      <p:pic>
        <p:nvPicPr>
          <p:cNvPr id="1029" name="Picture 5" descr="C:\Users\Учитель\Downloads\elephant-768x9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643446"/>
            <a:ext cx="1651811" cy="2000240"/>
          </a:xfrm>
          <a:prstGeom prst="rect">
            <a:avLst/>
          </a:prstGeom>
          <a:noFill/>
        </p:spPr>
      </p:pic>
      <p:pic>
        <p:nvPicPr>
          <p:cNvPr id="1030" name="Picture 6" descr="C:\Users\Учитель\Downloads\d54d6b39fa94c29d182ae122dd61daa8.jpg"/>
          <p:cNvPicPr>
            <a:picLocks noChangeAspect="1" noChangeArrowheads="1"/>
          </p:cNvPicPr>
          <p:nvPr/>
        </p:nvPicPr>
        <p:blipFill>
          <a:blip r:embed="rId6">
            <a:lum bright="8000" contrast="18000"/>
          </a:blip>
          <a:srcRect/>
          <a:stretch>
            <a:fillRect/>
          </a:stretch>
        </p:blipFill>
        <p:spPr bwMode="auto">
          <a:xfrm>
            <a:off x="285720" y="3286124"/>
            <a:ext cx="2090316" cy="2338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56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ВОЗМОЖНЫЕ ПРЕДМЕТНЫЕ РЕЗУЛЬТАТЫ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15328" cy="542928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Понимание обращенной речи, понимание смысла рисунков, фотографий, пиктограмм, других графических знаков. 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пользоваться средствами альтернативной коммуникации: жестами, взглядом, коммуникативными таблицами.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прочитать слово, фразу или предложение.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Мотивы коммуникации: познавательные интересы, общение и взаимодействие в разнообразных видах детской деятельности. 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вступать в контакт, поддерживать и завершать его, используя невербальные и вербальные средства, соблюдение общепринятых правил коммуникации. 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использовать средства, голосовых,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речеподражательных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реакций для выражения индивидуальных потребностей.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1" name="Picture 3" descr="C:\Users\Учитель\Desktop\270433-dlya-autistov-25.jpg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5580112" y="5143488"/>
            <a:ext cx="342902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352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Разделы содержания программы  «Речь и альтернативная коммуникация» </vt:lpstr>
      <vt:lpstr>Психолого-педагогическая готовность учащихся к этапу «Развитие речи»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- Понимание обращенной речи, понимание смысла рисунков, фотографий, пиктограмм, других графических знаков.    - Умение пользоваться средствами альтернативной коммуникации: жестами, взглядом, коммуникативными таблицами.   - Умение прочитать слово, фразу или предложение.   - Мотивы коммуникации: познавательные интересы, общение и взаимодействие в разнообразных видах детской деятельности.    - Умение вступать в контакт, поддерживать и завершать его, используя невербальные и вербальные средства, соблюдение общепринятых правил коммуникации.    - Умение использовать средства, голосовых, речеподражательных реакций для выражения индивидуальных потребностей.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Admin</cp:lastModifiedBy>
  <cp:revision>130</cp:revision>
  <dcterms:created xsi:type="dcterms:W3CDTF">2023-12-11T12:02:41Z</dcterms:created>
  <dcterms:modified xsi:type="dcterms:W3CDTF">2024-11-07T07:49:23Z</dcterms:modified>
</cp:coreProperties>
</file>