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75" r:id="rId3"/>
    <p:sldId id="257" r:id="rId4"/>
    <p:sldId id="258" r:id="rId5"/>
    <p:sldId id="260" r:id="rId6"/>
    <p:sldId id="259" r:id="rId7"/>
    <p:sldId id="265" r:id="rId8"/>
    <p:sldId id="263" r:id="rId9"/>
    <p:sldId id="262" r:id="rId10"/>
    <p:sldId id="264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6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4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7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636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483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6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1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0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4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4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3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6" y="1460501"/>
            <a:ext cx="6815669" cy="201506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Сочетание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фронтальной и индивидуальной работы при решении коррекционно-развивающих задач при реализации ФАООП образования обучающихся с интеллектуальными нарушениями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4305297"/>
            <a:ext cx="6815669" cy="64770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Головкина Татьяна Михайловна, учитель-дефектолог, директор ГОУ ЯО «Переславль-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Залесская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школа-интернат № 3»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982132"/>
            <a:ext cx="831849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деятельности А.Н. Леонтьева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6999" y="2556932"/>
            <a:ext cx="8229597" cy="3318936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заимосвязь деятельности, сознания, личности;</a:t>
            </a:r>
          </a:p>
          <a:p>
            <a:r>
              <a:rPr lang="ru-RU" dirty="0"/>
              <a:t>в</a:t>
            </a:r>
            <a:r>
              <a:rPr lang="ru-RU" dirty="0" smtClean="0"/>
              <a:t>иды деятельности;</a:t>
            </a:r>
          </a:p>
          <a:p>
            <a:r>
              <a:rPr lang="ru-RU" dirty="0"/>
              <a:t>с</a:t>
            </a:r>
            <a:r>
              <a:rPr lang="ru-RU" dirty="0" smtClean="0"/>
              <a:t>труктура деятельности;</a:t>
            </a:r>
          </a:p>
          <a:p>
            <a:r>
              <a:rPr lang="ru-RU" dirty="0"/>
              <a:t>а</a:t>
            </a:r>
            <a:r>
              <a:rPr lang="ru-RU" dirty="0" smtClean="0"/>
              <a:t>ктивность как условие формирования личности.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8" y="850899"/>
            <a:ext cx="1765994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2" y="499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Онтогенетический принцип </a:t>
            </a:r>
            <a:r>
              <a:rPr lang="ru-RU" dirty="0" smtClean="0"/>
              <a:t>организации коррекционно-развивающей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03399"/>
            <a:ext cx="5816599" cy="4362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t="16286" r="22671" b="13888"/>
          <a:stretch/>
        </p:blipFill>
        <p:spPr>
          <a:xfrm>
            <a:off x="876301" y="2019301"/>
            <a:ext cx="2248334" cy="28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направлений и методик КРР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Анализ структуры нарушения.</a:t>
            </a:r>
          </a:p>
          <a:p>
            <a:r>
              <a:rPr lang="ru-RU" dirty="0" smtClean="0"/>
              <a:t>Опора на сохранные ВПФ.</a:t>
            </a:r>
          </a:p>
          <a:p>
            <a:r>
              <a:rPr lang="ru-RU" dirty="0" smtClean="0"/>
              <a:t>Выбор  формирующих или компенсирующих методик работы.</a:t>
            </a:r>
          </a:p>
          <a:p>
            <a:r>
              <a:rPr lang="ru-RU" dirty="0" smtClean="0"/>
              <a:t>Опора на ведущую деятельность.</a:t>
            </a:r>
          </a:p>
          <a:p>
            <a:r>
              <a:rPr lang="ru-RU" dirty="0" smtClean="0"/>
              <a:t>Учёт онтогенетических закономерностей.</a:t>
            </a:r>
          </a:p>
          <a:p>
            <a:r>
              <a:rPr lang="ru-RU" dirty="0" smtClean="0"/>
              <a:t>Использование (при возможности) учебного материала.</a:t>
            </a:r>
          </a:p>
          <a:p>
            <a:r>
              <a:rPr lang="ru-RU" dirty="0" smtClean="0"/>
              <a:t>Взаимосвязь специалистов, обеспечение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4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073898" cy="1443568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Специальные условия получения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предметно-пространственной развивающей среды.</a:t>
            </a:r>
          </a:p>
          <a:p>
            <a:r>
              <a:rPr lang="ru-RU" dirty="0" smtClean="0"/>
              <a:t>Содержание образования.</a:t>
            </a:r>
          </a:p>
          <a:p>
            <a:r>
              <a:rPr lang="ru-RU" dirty="0" smtClean="0"/>
              <a:t>Реализация коррекционно-развивающей направленности образования.</a:t>
            </a:r>
          </a:p>
          <a:p>
            <a:r>
              <a:rPr lang="ru-RU" dirty="0" smtClean="0"/>
              <a:t>Психолого-педагогическое сопровождение с учётом индивидуальных психофизических особенностей и социальной ситуации развития ребёнка.</a:t>
            </a:r>
            <a:endParaRPr lang="ru-RU" dirty="0"/>
          </a:p>
        </p:txBody>
      </p:sp>
      <p:sp>
        <p:nvSpPr>
          <p:cNvPr id="4" name="AutoShape 2" descr="https://top-fon.com/uploads/posts/2023-01/1675108622_top-fon-com-p-fon-dlya-prezentatsii-professii-detskii-sa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28" y="408516"/>
            <a:ext cx="274158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21" y="736600"/>
            <a:ext cx="9613861" cy="128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коррекционно-развивающей направленность образовательного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Направления:</a:t>
            </a:r>
          </a:p>
          <a:p>
            <a:pPr algn="just"/>
            <a:r>
              <a:rPr lang="ru-RU" dirty="0" smtClean="0"/>
              <a:t>- преодоление недостатков познавательной деятельности (мотивационный, регуляторный, операционный компоненты);</a:t>
            </a:r>
          </a:p>
          <a:p>
            <a:r>
              <a:rPr lang="ru-RU" dirty="0" smtClean="0"/>
              <a:t>- коррекция эмоционально-поведенческой сферы;</a:t>
            </a:r>
          </a:p>
          <a:p>
            <a:r>
              <a:rPr lang="ru-RU" dirty="0" smtClean="0"/>
              <a:t>- коррекция двигательной сферы;</a:t>
            </a:r>
          </a:p>
          <a:p>
            <a:r>
              <a:rPr lang="ru-RU" dirty="0" smtClean="0"/>
              <a:t>- к</a:t>
            </a:r>
            <a:r>
              <a:rPr lang="ru-RU" dirty="0" smtClean="0"/>
              <a:t>оррекция отдельных анализаторных систем;</a:t>
            </a:r>
          </a:p>
          <a:p>
            <a:r>
              <a:rPr lang="ru-RU" dirty="0" smtClean="0"/>
              <a:t>- коррекция речевой деятельности;</a:t>
            </a:r>
          </a:p>
          <a:p>
            <a:r>
              <a:rPr lang="ru-RU" dirty="0" smtClean="0"/>
              <a:t>- формирование базовых учебных навыков: счёт, чтение, письмо.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29947"/>
            <a:ext cx="2484396" cy="16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883398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Пропедевтика, текущая работа, ликвидация пробелов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Пропедевтика:</a:t>
            </a:r>
          </a:p>
          <a:p>
            <a:pPr marL="0" indent="0">
              <a:buNone/>
            </a:pPr>
            <a:r>
              <a:rPr lang="ru-RU" dirty="0" smtClean="0"/>
              <a:t>- в начале обучения;</a:t>
            </a:r>
          </a:p>
          <a:p>
            <a:pPr marL="0" indent="0">
              <a:buNone/>
            </a:pPr>
            <a:r>
              <a:rPr lang="ru-RU" dirty="0" smtClean="0"/>
              <a:t>- в начале изучения новой темы (актуализация знаний, опора на опыт, на представления обучающихся).</a:t>
            </a:r>
          </a:p>
          <a:p>
            <a:pPr marL="0" indent="0">
              <a:buNone/>
            </a:pPr>
            <a:r>
              <a:rPr lang="ru-RU" b="1" dirty="0" smtClean="0"/>
              <a:t>Текущая работа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Работа над формированием, совершенствованием ВПФ, лежащих в основе школьных навыков (психологические механизмы счёта, письма. Чтения, образования понятий).</a:t>
            </a:r>
          </a:p>
          <a:p>
            <a:pPr>
              <a:buFontTx/>
              <a:buChar char="-"/>
            </a:pPr>
            <a:r>
              <a:rPr lang="ru-RU" dirty="0" smtClean="0"/>
              <a:t>Соблюдение </a:t>
            </a:r>
            <a:r>
              <a:rPr lang="ru-RU" dirty="0" err="1" smtClean="0"/>
              <a:t>поэтапности</a:t>
            </a:r>
            <a:r>
              <a:rPr lang="ru-RU" dirty="0" smtClean="0"/>
              <a:t> формирования учебных навыков (отслеживание предметных результатов + БУД)</a:t>
            </a:r>
          </a:p>
          <a:p>
            <a:pPr marL="0" indent="0">
              <a:buNone/>
            </a:pPr>
            <a:r>
              <a:rPr lang="ru-RU" b="1" dirty="0" smtClean="0"/>
              <a:t>Ликвидация пробелов:</a:t>
            </a:r>
          </a:p>
          <a:p>
            <a:pPr>
              <a:buFontTx/>
              <a:buChar char="-"/>
            </a:pPr>
            <a:r>
              <a:rPr lang="ru-RU" dirty="0" smtClean="0"/>
              <a:t>опора на онтогенетические закономерности формирования психических функций;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ыбор направлений, их сочетания и последовательности;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ыбор ведущих видов деятельности и методик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94" y="622296"/>
            <a:ext cx="2514604" cy="25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Взаимосвязь фронтальной и индивидуальной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76500"/>
            <a:ext cx="9601196" cy="33993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Учебный план:</a:t>
            </a:r>
          </a:p>
          <a:p>
            <a:r>
              <a:rPr lang="ru-RU" dirty="0" smtClean="0"/>
              <a:t>Уроки коррекционно-развивающей направленности (повышение общей осведомлённости и социальных навыков): речевая практика, мир природы и человека, основы социального мира.</a:t>
            </a:r>
          </a:p>
          <a:p>
            <a:r>
              <a:rPr lang="ru-RU" dirty="0" smtClean="0"/>
              <a:t>Общеобразовательные предметы.</a:t>
            </a:r>
            <a:endParaRPr lang="ru-RU" dirty="0"/>
          </a:p>
          <a:p>
            <a:r>
              <a:rPr lang="ru-RU" dirty="0" smtClean="0"/>
              <a:t>Ручной труд. Профильный труд. Изобразительная деятельность.</a:t>
            </a:r>
          </a:p>
          <a:p>
            <a:r>
              <a:rPr lang="ru-RU" dirty="0" smtClean="0"/>
              <a:t>Внеурочная деятельность: коррекционно-развивающие курсы и курсы внеурочной деятельности.</a:t>
            </a:r>
          </a:p>
          <a:p>
            <a:r>
              <a:rPr lang="ru-RU" b="1" dirty="0" smtClean="0"/>
              <a:t>Специалисты психолого-педагогического сопровождения:</a:t>
            </a:r>
          </a:p>
          <a:p>
            <a:r>
              <a:rPr lang="ru-RU" dirty="0"/>
              <a:t>п</a:t>
            </a:r>
            <a:r>
              <a:rPr lang="ru-RU" dirty="0" smtClean="0"/>
              <a:t>едагог-психолог; учитель-логопед; учитель-дефектолог; социальный педагог.</a:t>
            </a:r>
          </a:p>
          <a:p>
            <a:r>
              <a:rPr lang="ru-RU" b="1" dirty="0" smtClean="0"/>
              <a:t>Программа воспитания</a:t>
            </a:r>
          </a:p>
          <a:p>
            <a:pPr marL="0" indent="0">
              <a:buNone/>
            </a:pPr>
            <a:r>
              <a:rPr lang="ru-RU" dirty="0" smtClean="0"/>
              <a:t>(воспитатели, классные руководители, </a:t>
            </a:r>
            <a:r>
              <a:rPr lang="ru-RU" dirty="0" err="1" smtClean="0"/>
              <a:t>тьюторы</a:t>
            </a:r>
            <a:r>
              <a:rPr lang="ru-RU" dirty="0" smtClean="0"/>
              <a:t>, социальные педагоги, учителя и  специалисты службы сопровождения)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749300"/>
            <a:ext cx="1727200" cy="172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84" y="647700"/>
            <a:ext cx="2735788" cy="21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Дефектология как интегративная отрасль 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Медицина</a:t>
            </a:r>
          </a:p>
          <a:p>
            <a:r>
              <a:rPr lang="ru-RU" dirty="0" smtClean="0"/>
              <a:t>Психология</a:t>
            </a:r>
          </a:p>
          <a:p>
            <a:r>
              <a:rPr lang="ru-RU" dirty="0" smtClean="0"/>
              <a:t>Педагогика</a:t>
            </a:r>
          </a:p>
          <a:p>
            <a:pPr marL="0" indent="0">
              <a:buNone/>
            </a:pPr>
            <a:r>
              <a:rPr lang="ru-RU" b="1" dirty="0" smtClean="0"/>
              <a:t>Отдельные идеи олигофренопедагогики:</a:t>
            </a:r>
          </a:p>
          <a:p>
            <a:pPr>
              <a:buFontTx/>
              <a:buChar char="-"/>
            </a:pPr>
            <a:r>
              <a:rPr lang="ru-RU" dirty="0" smtClean="0"/>
              <a:t>Воспитание самостоятельности</a:t>
            </a:r>
          </a:p>
          <a:p>
            <a:pPr>
              <a:buFontTx/>
              <a:buChar char="-"/>
            </a:pPr>
            <a:r>
              <a:rPr lang="ru-RU" dirty="0" smtClean="0"/>
              <a:t>Преодоление недостаточности через деятельность (особенно предметно-практическую, трудовую)</a:t>
            </a:r>
          </a:p>
          <a:p>
            <a:pPr>
              <a:buFontTx/>
              <a:buChar char="-"/>
            </a:pPr>
            <a:r>
              <a:rPr lang="ru-RU" dirty="0" smtClean="0"/>
              <a:t>Развитие навыков общения (коммуникативных навыков)</a:t>
            </a:r>
          </a:p>
          <a:p>
            <a:pPr>
              <a:buFontTx/>
              <a:buChar char="-"/>
            </a:pPr>
            <a:r>
              <a:rPr lang="ru-RU" dirty="0" smtClean="0"/>
              <a:t>Доступность содержания образования, обеспечивающая сознательность обучающегося.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1727200"/>
            <a:ext cx="2298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Взаимоотношения ребёнка с различными сферами жизни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52" y="3867150"/>
            <a:ext cx="2281238" cy="2281238"/>
          </a:xfrm>
        </p:spPr>
      </p:pic>
      <p:sp>
        <p:nvSpPr>
          <p:cNvPr id="5" name="Овал 4"/>
          <p:cNvSpPr/>
          <p:nvPr/>
        </p:nvSpPr>
        <p:spPr>
          <a:xfrm>
            <a:off x="1532734" y="1896268"/>
            <a:ext cx="2171700" cy="20701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10558" y="2008188"/>
            <a:ext cx="2171700" cy="20701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16546" y="3972719"/>
            <a:ext cx="2171700" cy="20701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24708" y="4078288"/>
            <a:ext cx="2171700" cy="20701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6079" y="2426889"/>
            <a:ext cx="1500584" cy="1398588"/>
          </a:xfrm>
          <a:prstGeom prst="ellipse">
            <a:avLst/>
          </a:prstGeom>
          <a:ln w="38100">
            <a:solidFill>
              <a:srgbClr val="00B0F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9530" y="2720072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МИР ПРИРОДЫ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54330" y="2654502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ЛЮДИ, ОБЩЕСТВО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6570" y="4557338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МИР рукотворной культуры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72357" y="4684603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СМЫСЛЫ, ИДЕИ, СИМВОЛЫ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8170" y="2753409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КАРТИНА МИРА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9396407" y="3966368"/>
            <a:ext cx="2171700" cy="2070100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584126" y="4557338"/>
            <a:ext cx="167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РЕЧЬ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3475931" y="3517900"/>
            <a:ext cx="1582239" cy="74930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731445" y="3399740"/>
            <a:ext cx="1579112" cy="893148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1"/>
            <a:endCxn id="7" idx="6"/>
          </p:cNvCxnSpPr>
          <p:nvPr/>
        </p:nvCxnSpPr>
        <p:spPr>
          <a:xfrm flipH="1">
            <a:off x="4388246" y="5007769"/>
            <a:ext cx="367506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36282" y="4642138"/>
            <a:ext cx="288426" cy="99866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5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Культурно-исторический подход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Л.С</a:t>
            </a:r>
            <a:r>
              <a:rPr lang="ru-RU" dirty="0" smtClean="0"/>
              <a:t>. Выготского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9042" r="7209" b="21675"/>
          <a:stretch/>
        </p:blipFill>
        <p:spPr>
          <a:xfrm>
            <a:off x="9601200" y="1634065"/>
            <a:ext cx="1701800" cy="22987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95401" y="2476500"/>
            <a:ext cx="9601196" cy="3399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</a:t>
            </a:r>
            <a:r>
              <a:rPr lang="ru-RU" dirty="0" smtClean="0"/>
              <a:t>оциальная природа психических функций;</a:t>
            </a:r>
          </a:p>
          <a:p>
            <a:r>
              <a:rPr lang="ru-RU" dirty="0"/>
              <a:t>в</a:t>
            </a:r>
            <a:r>
              <a:rPr lang="ru-RU" dirty="0" smtClean="0"/>
              <a:t>озрастные кризисы;</a:t>
            </a:r>
          </a:p>
          <a:p>
            <a:r>
              <a:rPr lang="ru-RU" dirty="0" smtClean="0"/>
              <a:t>ближайшая зона развития;</a:t>
            </a:r>
          </a:p>
          <a:p>
            <a:r>
              <a:rPr lang="ru-RU" dirty="0"/>
              <a:t>к</a:t>
            </a:r>
            <a:r>
              <a:rPr lang="ru-RU" dirty="0" smtClean="0"/>
              <a:t>омпенсаторные возможности;</a:t>
            </a:r>
          </a:p>
          <a:p>
            <a:r>
              <a:rPr lang="ru-RU" dirty="0"/>
              <a:t>з</a:t>
            </a:r>
            <a:r>
              <a:rPr lang="ru-RU" dirty="0" smtClean="0"/>
              <a:t>нак, речь, порождение речи;</a:t>
            </a:r>
          </a:p>
          <a:p>
            <a:r>
              <a:rPr lang="ru-RU" dirty="0"/>
              <a:t>т</a:t>
            </a:r>
            <a:r>
              <a:rPr lang="ru-RU" dirty="0" smtClean="0"/>
              <a:t>еория деятельности.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9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Нейропсихология и </a:t>
            </a:r>
            <a:r>
              <a:rPr lang="ru-RU" dirty="0" err="1" smtClean="0"/>
              <a:t>нейродефектология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А.Р. </a:t>
            </a:r>
            <a:r>
              <a:rPr lang="ru-RU" dirty="0" err="1" smtClean="0"/>
              <a:t>Лурия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еория ВПФ;</a:t>
            </a:r>
          </a:p>
          <a:p>
            <a:r>
              <a:rPr lang="ru-RU" dirty="0"/>
              <a:t>п</a:t>
            </a:r>
            <a:r>
              <a:rPr lang="ru-RU" dirty="0" smtClean="0"/>
              <a:t>сихологические механизмы ВПФ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р</a:t>
            </a:r>
            <a:r>
              <a:rPr lang="ru-RU" dirty="0" smtClean="0"/>
              <a:t>ечи);</a:t>
            </a:r>
          </a:p>
          <a:p>
            <a:r>
              <a:rPr lang="ru-RU" dirty="0"/>
              <a:t>в</a:t>
            </a:r>
            <a:r>
              <a:rPr lang="ru-RU" dirty="0" smtClean="0"/>
              <a:t>осстановление нарушенных ВПФ (методики).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59" y="1634065"/>
            <a:ext cx="1957038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839</TotalTime>
  <Words>479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Сочетание фронтальной и индивидуальной работы при решении коррекционно-развивающих задач при реализации ФАООП образования обучающихся с интеллектуальными нарушениями </vt:lpstr>
      <vt:lpstr>Специальные условия получения образования</vt:lpstr>
      <vt:lpstr>Реализация коррекционно-развивающей направленность образовательного процесса</vt:lpstr>
      <vt:lpstr>Пропедевтика, текущая работа, ликвидация пробелов</vt:lpstr>
      <vt:lpstr>Взаимосвязь фронтальной и индивидуальной работы</vt:lpstr>
      <vt:lpstr>Дефектология как интегративная отрасль знания</vt:lpstr>
      <vt:lpstr>Взаимоотношения ребёнка с различными сферами жизни</vt:lpstr>
      <vt:lpstr>Культурно-исторический подход  Л.С. Выготского</vt:lpstr>
      <vt:lpstr>Нейропсихология и нейродефектология А.Р. Лурия</vt:lpstr>
      <vt:lpstr>Теория деятельности А.Н. Леонтьева</vt:lpstr>
      <vt:lpstr>Онтогенетический принцип организации коррекционно-развивающей работы</vt:lpstr>
      <vt:lpstr>Выбор направлений и методик КРР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Сочетание фронтальной и индивидуальной работы при решении коррекционно-развивающих задач при реализации ФАООП образования обучающихся с интеллектуальными нарушениями </dc:title>
  <dc:creator>Admin</dc:creator>
  <cp:lastModifiedBy>Admin</cp:lastModifiedBy>
  <cp:revision>16</cp:revision>
  <dcterms:created xsi:type="dcterms:W3CDTF">2023-12-07T16:52:06Z</dcterms:created>
  <dcterms:modified xsi:type="dcterms:W3CDTF">2023-12-13T10:51:29Z</dcterms:modified>
</cp:coreProperties>
</file>