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57558-B972-4F83-9A6D-FBBE2503541F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Организация предметно-практической деятельности обучающихся с умственной отсталостью в 1-4 классах как один из способов решения коррекционно-развивающих задач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внеурочной деятельности «Я САМ» для детей с умеренной и тяжелой умственной отсталостью </a:t>
            </a:r>
            <a:endParaRPr lang="ru-RU" dirty="0"/>
          </a:p>
        </p:txBody>
      </p:sp>
      <p:pic>
        <p:nvPicPr>
          <p:cNvPr id="1026" name="Picture 2" descr="C:\Users\Учитель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4546257" cy="2566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6286520"/>
            <a:ext cx="296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Педагог-психолог Харитонова А.С.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Учитель\Desktop\Новая папка (2)\1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4357718" cy="3268289"/>
          </a:xfrm>
          <a:prstGeom prst="rect">
            <a:avLst/>
          </a:prstGeom>
          <a:noFill/>
        </p:spPr>
      </p:pic>
      <p:pic>
        <p:nvPicPr>
          <p:cNvPr id="9218" name="Picture 2" descr="C:\Users\Учитель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14031"/>
            <a:ext cx="4288090" cy="3158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35729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Кукольный театр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85776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Игры с куклой. Умывание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643966" cy="857256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3-4 класс: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Выраженный интерес к занятиям;</a:t>
            </a:r>
            <a:br>
              <a:rPr lang="ru-RU" sz="2200" dirty="0" smtClean="0"/>
            </a:br>
            <a:r>
              <a:rPr lang="ru-RU" sz="2200" dirty="0" smtClean="0"/>
              <a:t>- Подчинение правилам занятия;</a:t>
            </a:r>
            <a:br>
              <a:rPr lang="ru-RU" sz="2200" dirty="0" smtClean="0"/>
            </a:br>
            <a:r>
              <a:rPr lang="ru-RU" sz="2200" dirty="0" smtClean="0"/>
              <a:t>- Следование структуре занятия;</a:t>
            </a:r>
            <a:br>
              <a:rPr lang="ru-RU" sz="2200" dirty="0" smtClean="0"/>
            </a:br>
            <a:r>
              <a:rPr lang="ru-RU" sz="2200" dirty="0" smtClean="0"/>
              <a:t>- Потребность в одобрении;</a:t>
            </a:r>
            <a:br>
              <a:rPr lang="ru-RU" sz="2200" dirty="0" smtClean="0"/>
            </a:br>
            <a:r>
              <a:rPr lang="ru-RU" sz="2200" dirty="0" smtClean="0"/>
              <a:t>- Выносливость, учебное поведение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 smtClean="0"/>
              <a:t>- </a:t>
            </a:r>
            <a:r>
              <a:rPr lang="ru-RU" sz="2200" dirty="0" smtClean="0"/>
              <a:t>ручная умелость, самостоятельность;</a:t>
            </a: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dirty="0" smtClean="0"/>
              <a:t>- Трудности с коммуникацией между собой, желание играть по одному.</a:t>
            </a:r>
            <a:endParaRPr lang="ru-RU" dirty="0"/>
          </a:p>
        </p:txBody>
      </p:sp>
      <p:pic>
        <p:nvPicPr>
          <p:cNvPr id="1026" name="Picture 2" descr="C:\Users\Учитель\Desktop\Новая папка (2)\20231017_13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00372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28600"/>
            <a:ext cx="4757742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работают по схеме, примеру и инструкции</a:t>
            </a:r>
            <a:endParaRPr lang="ru-RU" sz="2400" dirty="0"/>
          </a:p>
        </p:txBody>
      </p:sp>
      <p:pic>
        <p:nvPicPr>
          <p:cNvPr id="2050" name="Picture 2" descr="C:\Users\Учитель\Desktop\20230321_144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333772" cy="2500330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Новая папка (2)\20231017_13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857628"/>
            <a:ext cx="3452837" cy="25896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4572008"/>
            <a:ext cx="4757742" cy="135732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Оказывают помощь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товарищам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процессе совместной деятельности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 descr="C:\Users\Учитель\Desktop\Новая папка (2)\20231117_132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3"/>
            <a:ext cx="2214578" cy="2952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257676" cy="1343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«Гигиена школьника» , «Обработка продуктов питания».</a:t>
            </a:r>
            <a:endParaRPr lang="ru-RU" dirty="0"/>
          </a:p>
        </p:txBody>
      </p:sp>
      <p:pic>
        <p:nvPicPr>
          <p:cNvPr id="4" name="Picture 4" descr="C:\Users\Учитель\Desktop\Новая папка (2)\20230420_101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1" y="214290"/>
            <a:ext cx="4191029" cy="3143272"/>
          </a:xfrm>
          <a:prstGeom prst="rect">
            <a:avLst/>
          </a:prstGeom>
          <a:noFill/>
        </p:spPr>
      </p:pic>
      <p:pic>
        <p:nvPicPr>
          <p:cNvPr id="1026" name="Picture 2" descr="C:\Users\Учитель\Desktop\f578c7cd71ee63c188d4a6aef782902c--fine-motor-skills-preschool-id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63600"/>
            <a:ext cx="4357718" cy="2622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068415"/>
            <a:ext cx="3114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464653"/>
                </a:solidFill>
                <a:latin typeface="Cambria"/>
              </a:rPr>
              <a:t>«Содержи свои вещи в порядке»</a:t>
            </a:r>
            <a:endParaRPr lang="ru-RU" sz="2800" dirty="0">
              <a:solidFill>
                <a:srgbClr val="464653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58204" cy="135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многих детей с ТМНР, достигших школьного возраста, действия с предметами остаются на уровне неспецифических манипуляций.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643182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Ребенку необходима специальная обучающая помощь, направленная на формирование разнообразных видов предметно-практической деятельности.</a:t>
            </a:r>
          </a:p>
          <a:p>
            <a:endParaRPr lang="ru-RU" sz="2400" dirty="0">
              <a:solidFill>
                <a:schemeClr val="tx2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Обучение начинается с формирования элементарных специфических манипуляций, которые со временем преобразуются в произвольные целенаправленные действия с различными предметами и материалами.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</a:rPr>
            </a:b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Практическая деятельность, будучи весьма конкретной и простой по содержанию, является наиболее понятной и доступной воспитанникам.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78632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Программа внеурочной деятельности «Я сам» для детей с умеренной и тяжелой умственной отсталостью является средством формирования умений и навыков по самостоятельному обслуживанию своих потребностей. В процессе занятий по данному предмету у них вырабатываются практические умения и навыки, необходимые для их повседневной жизни.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C:\Users\Учитель\Desktop\4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143250" cy="1990725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aHCCKvskh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3019426" cy="201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5143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Цель:</a:t>
            </a:r>
            <a:r>
              <a:rPr lang="ru-RU" sz="2000" dirty="0" smtClean="0"/>
              <a:t> Использовать различные многообразные виды деятельности: </a:t>
            </a:r>
            <a:br>
              <a:rPr lang="ru-RU" sz="2000" dirty="0" smtClean="0"/>
            </a:br>
            <a:r>
              <a:rPr lang="ru-RU" sz="2000" dirty="0" smtClean="0"/>
              <a:t>- предметная деятельность; </a:t>
            </a:r>
            <a:br>
              <a:rPr lang="ru-RU" sz="2000" dirty="0" smtClean="0"/>
            </a:br>
            <a:r>
              <a:rPr lang="ru-RU" sz="2000" dirty="0" smtClean="0"/>
              <a:t>- игровая; </a:t>
            </a:r>
            <a:br>
              <a:rPr lang="ru-RU" sz="2000" dirty="0" smtClean="0"/>
            </a:br>
            <a:r>
              <a:rPr lang="ru-RU" sz="2000" dirty="0" smtClean="0"/>
              <a:t>- конструирование;</a:t>
            </a:r>
            <a:br>
              <a:rPr lang="ru-RU" sz="2000" dirty="0" smtClean="0"/>
            </a:br>
            <a:r>
              <a:rPr lang="ru-RU" sz="2000" dirty="0" smtClean="0"/>
              <a:t>- сенсорное развитие; </a:t>
            </a:r>
            <a:br>
              <a:rPr lang="ru-RU" sz="2000" dirty="0" smtClean="0"/>
            </a:br>
            <a:r>
              <a:rPr lang="ru-RU" sz="2000" dirty="0" smtClean="0"/>
              <a:t>- действия с разборными игрушками; </a:t>
            </a:r>
            <a:br>
              <a:rPr lang="ru-RU" sz="2000" dirty="0" smtClean="0"/>
            </a:br>
            <a:r>
              <a:rPr lang="ru-RU" sz="2000" dirty="0" smtClean="0"/>
              <a:t>- ручной труд 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их помощью корригировать недостатки восприятия, внимания, зрительно- двигательной координации, пространственных представлений, наглядно-действенного, наглядно-образного мышления детей, а также их речи и связи с практической деятельностью. </a:t>
            </a:r>
            <a:br>
              <a:rPr lang="ru-RU" sz="2000" dirty="0" smtClean="0"/>
            </a:br>
            <a:r>
              <a:rPr lang="ru-RU" sz="2000" dirty="0" smtClean="0"/>
              <a:t>Формирование умений и навыков по самостоятельному обслуживанию своих потребностей.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Учитель\Desktop\Новая папка (2)\1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0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42" cy="8429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Следует учитывать индивидуальные возможности детей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635796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1 класс: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Полевое поведение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Неусидчивость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Отсутствие зрительного и эмоционального контакта с ребенком или группой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Отсутствует подражание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Агрессия на вовлечение в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Отказ от деятельности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Учитель\Desktop\Новая папка (2)\20231211_13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357298"/>
            <a:ext cx="1947790" cy="25970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4071942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Формируем положительное отношение к занятиям через: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Групповые ритуальные действия (Приветствия, прощания, хороводы)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Сенсорные игры (ввод первых правил и просьб)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Манипуляцию с игрушками и предметами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Непродолжительные занятия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Новая папка (2)\20231211_13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071942"/>
            <a:ext cx="1714512" cy="2286016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Новая папка (2)\20231211_132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71942"/>
            <a:ext cx="3048021" cy="2286016"/>
          </a:xfrm>
          <a:prstGeom prst="rect">
            <a:avLst/>
          </a:prstGeom>
          <a:noFill/>
        </p:spPr>
      </p:pic>
      <p:pic>
        <p:nvPicPr>
          <p:cNvPr id="5124" name="Picture 4" descr="C:\Users\Учитель\Desktop\Новая папка (2)\20231211_132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3238491" cy="2428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Адаптация к занятиям и принятие правил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5" name="Picture 5" descr="C:\Users\Учитель\Desktop\Новая папка (2)\20231211_131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89802"/>
            <a:ext cx="3000396" cy="2250298"/>
          </a:xfrm>
          <a:prstGeom prst="rect">
            <a:avLst/>
          </a:prstGeom>
          <a:noFill/>
        </p:spPr>
      </p:pic>
      <p:pic>
        <p:nvPicPr>
          <p:cNvPr id="5126" name="Picture 6" descr="C:\Users\Учитель\Desktop\Новая папка (2)\20231211_131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14422"/>
            <a:ext cx="1821669" cy="2428892"/>
          </a:xfrm>
          <a:prstGeom prst="rect">
            <a:avLst/>
          </a:prstGeom>
          <a:noFill/>
        </p:spPr>
      </p:pic>
      <p:pic>
        <p:nvPicPr>
          <p:cNvPr id="5127" name="Picture 7" descr="C:\Users\Учитель\Desktop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214422"/>
            <a:ext cx="1362738" cy="241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планирование: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1 класс: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Игры с куклой (умывание, причесывание, одевание, качание, высаживание на горшок)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Гигиена тела ( игры с игрушками)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Помогаем друг другу одеваться и обуваться (игры на взаимодействие)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Собираем игрушки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Учитель\Desktop\big-1189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524248" cy="235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35732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1800" dirty="0" smtClean="0"/>
              <a:t>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/>
              <a:t>2 класс: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Выраженный интерес к занятиям;</a:t>
            </a:r>
            <a:br>
              <a:rPr lang="ru-RU" sz="1800" dirty="0" smtClean="0"/>
            </a:br>
            <a:r>
              <a:rPr lang="ru-RU" sz="1800" dirty="0" smtClean="0"/>
              <a:t>- Частичное подчинение правилам;</a:t>
            </a:r>
            <a:br>
              <a:rPr lang="ru-RU" sz="1800" dirty="0" smtClean="0"/>
            </a:br>
            <a:r>
              <a:rPr lang="ru-RU" sz="1800" dirty="0" smtClean="0"/>
              <a:t>- Следование структуре занятия;</a:t>
            </a:r>
            <a:br>
              <a:rPr lang="ru-RU" sz="1800" dirty="0" smtClean="0"/>
            </a:br>
            <a:r>
              <a:rPr lang="ru-RU" sz="1800" dirty="0" smtClean="0"/>
              <a:t>- Желание действовать по собственным правилам;</a:t>
            </a:r>
            <a:br>
              <a:rPr lang="ru-RU" sz="1800" dirty="0" smtClean="0"/>
            </a:br>
            <a:r>
              <a:rPr lang="ru-RU" sz="1800" dirty="0" smtClean="0"/>
              <a:t>- Быстрая утомляемость</a:t>
            </a:r>
            <a:r>
              <a:rPr lang="ru-RU" sz="1800" b="1" u="sng" dirty="0" smtClean="0"/>
              <a:t> ;</a:t>
            </a:r>
            <a:br>
              <a:rPr lang="ru-RU" sz="1800" b="1" u="sng" dirty="0" smtClean="0"/>
            </a:br>
            <a:r>
              <a:rPr lang="ru-RU" sz="1800" dirty="0" smtClean="0"/>
              <a:t>- Трудности с коммуникацией.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1" name="Picture 3" descr="C:\Users\Учитель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550145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71706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Игры с «липучками», застежками, шнуровками;</a:t>
            </a:r>
            <a:br>
              <a:rPr lang="ru-RU" sz="2000" dirty="0" smtClean="0"/>
            </a:br>
            <a:r>
              <a:rPr lang="ru-RU" sz="2000" dirty="0" smtClean="0"/>
              <a:t>- Откручивание и закручивание крышек;</a:t>
            </a:r>
            <a:br>
              <a:rPr lang="ru-RU" sz="2000" dirty="0" smtClean="0"/>
            </a:br>
            <a:r>
              <a:rPr lang="ru-RU" sz="2000" dirty="0" smtClean="0"/>
              <a:t>- Знание бытовых предметов и их назначения;</a:t>
            </a:r>
            <a:br>
              <a:rPr lang="ru-RU" sz="2000" dirty="0" smtClean="0"/>
            </a:br>
            <a:r>
              <a:rPr lang="ru-RU" sz="2000" dirty="0" smtClean="0"/>
              <a:t>- Понимание вербальных инструкций и следование им; </a:t>
            </a:r>
            <a:br>
              <a:rPr lang="ru-RU" sz="2000" dirty="0" smtClean="0"/>
            </a:br>
            <a:r>
              <a:rPr lang="ru-RU" sz="2000" dirty="0" smtClean="0"/>
              <a:t>- Коммуникация в группе;</a:t>
            </a:r>
            <a:br>
              <a:rPr lang="ru-RU" sz="2000" dirty="0" smtClean="0"/>
            </a:br>
            <a:r>
              <a:rPr lang="ru-RU" sz="2000" dirty="0" smtClean="0"/>
              <a:t>- Умение применить знание на игрушках или на себе.</a:t>
            </a:r>
            <a:endParaRPr lang="ru-RU" sz="2000" dirty="0"/>
          </a:p>
        </p:txBody>
      </p:sp>
      <p:pic>
        <p:nvPicPr>
          <p:cNvPr id="8194" name="Picture 2" descr="C:\Users\Учитель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6054714" cy="320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417</TotalTime>
  <Words>340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Организация предметно-практической деятельности обучающихся с умственной отсталостью в 1-4 классах как один из способов решения коррекционно-развивающих задач</vt:lpstr>
      <vt:lpstr>У многих детей с ТМНР, достигших школьного возраста, действия с предметами остаются на уровне неспецифических манипуляций. </vt:lpstr>
      <vt:lpstr>Практическая деятельность, будучи весьма конкретной и простой по содержанию, является наиболее понятной и доступной воспитанникам.</vt:lpstr>
      <vt:lpstr>Цель: Использовать различные многообразные виды деятельности:  - предметная деятельность;  - игровая;  - конструирование; - сенсорное развитие;  - действия с разборными игрушками;  - ручной труд .  С их помощью корригировать недостатки восприятия, внимания, зрительно- двигательной координации, пространственных представлений, наглядно-действенного, наглядно-образного мышления детей, а также их речи и связи с практической деятельностью.  Формирование умений и навыков по самостоятельному обслуживанию своих потребностей.  </vt:lpstr>
      <vt:lpstr>Следует учитывать индивидуальные возможности детей</vt:lpstr>
      <vt:lpstr>Презентация PowerPoint</vt:lpstr>
      <vt:lpstr>Дальнейшее планирование:</vt:lpstr>
      <vt:lpstr>          2 класс: - Выраженный интерес к занятиям; - Частичное подчинение правилам; - Следование структуре занятия; - Желание действовать по собственным правилам; - Быстрая утомляемость ; - Трудности с коммуникацией.     </vt:lpstr>
      <vt:lpstr>- Игры с «липучками», застежками, шнуровками; - Откручивание и закручивание крышек; - Знание бытовых предметов и их назначения; - Понимание вербальных инструкций и следование им;  - Коммуникация в группе; - Умение применить знание на игрушках или на себе.</vt:lpstr>
      <vt:lpstr>Презентация PowerPoint</vt:lpstr>
      <vt:lpstr>3-4 класс: - Выраженный интерес к занятиям; - Подчинение правилам занятия; - Следование структуре занятия; - Потребность в одобрении; - Выносливость, учебное поведение; - ручная умелость, самостоятельность; - Трудности с коммуникацией между собой, желание играть по одному.</vt:lpstr>
      <vt:lpstr>Дети работают по схеме, примеру и инструкции</vt:lpstr>
      <vt:lpstr>«Гигиена школьника» , «Обработка продуктов питания».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27</cp:revision>
  <dcterms:created xsi:type="dcterms:W3CDTF">2023-12-11T12:02:41Z</dcterms:created>
  <dcterms:modified xsi:type="dcterms:W3CDTF">2023-12-12T12:43:56Z</dcterms:modified>
</cp:coreProperties>
</file>