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73" r:id="rId4"/>
    <p:sldId id="266" r:id="rId5"/>
    <p:sldId id="268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99" autoAdjust="0"/>
    <p:restoredTop sz="94660"/>
  </p:normalViewPr>
  <p:slideViewPr>
    <p:cSldViewPr>
      <p:cViewPr varScale="1">
        <p:scale>
          <a:sx n="65" d="100"/>
          <a:sy n="65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CCEB78-2197-4615-8E6C-5DB51EEDD766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84438C-CFFD-47F4-95D0-361DD0BF7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7110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Сортировка по цвету и по форме  </a:t>
            </a:r>
            <a:endParaRPr lang="ru-RU" sz="2400" dirty="0"/>
          </a:p>
        </p:txBody>
      </p:sp>
      <p:pic>
        <p:nvPicPr>
          <p:cNvPr id="4098" name="Picture 2" descr="C:\Users\учитель\Pictures\56ccdbc0d591ba8e2648e478aeebfb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86"/>
          <a:stretch/>
        </p:blipFill>
        <p:spPr bwMode="auto">
          <a:xfrm>
            <a:off x="539552" y="2065280"/>
            <a:ext cx="3437410" cy="216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6202"/>
            <a:ext cx="4389408" cy="274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370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09703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пространственных отношений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3"/>
            <a:ext cx="215265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73"/>
          <a:stretch/>
        </p:blipFill>
        <p:spPr bwMode="auto">
          <a:xfrm>
            <a:off x="6180423" y="1124744"/>
            <a:ext cx="2319554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54" y="1124745"/>
            <a:ext cx="2149522" cy="286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5" y="4077072"/>
            <a:ext cx="41148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104"/>
          <a:stretch/>
        </p:blipFill>
        <p:spPr bwMode="auto">
          <a:xfrm>
            <a:off x="4499991" y="4495724"/>
            <a:ext cx="4357259" cy="17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739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Лепка цифр из пластилина и мягкой проволоки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73" y="1977519"/>
            <a:ext cx="3575352" cy="254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63"/>
          <a:stretch/>
        </p:blipFill>
        <p:spPr bwMode="auto">
          <a:xfrm>
            <a:off x="323528" y="1628800"/>
            <a:ext cx="4507754" cy="324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922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070" y="4046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Дети с умеренной и тяжелой умственной отсталостью имеют крайне низкий уровень мелкой моторики, поэтому предлагаются пластилиновые заплатки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0" y="1863880"/>
            <a:ext cx="2684826" cy="39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63882"/>
            <a:ext cx="3456384" cy="38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203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Выкладывание </a:t>
            </a:r>
            <a:r>
              <a:rPr lang="ru-RU" dirty="0" err="1" smtClean="0"/>
              <a:t>сериационных</a:t>
            </a:r>
            <a:r>
              <a:rPr lang="ru-RU" dirty="0" smtClean="0"/>
              <a:t> рядов (для обучающихся  умеренной и тяжелой умственной отсталостью используется шаблон, дети с легкой умственной отсталостью действуют по инструкции)</a:t>
            </a:r>
            <a:endParaRPr lang="ru-RU" dirty="0"/>
          </a:p>
        </p:txBody>
      </p:sp>
      <p:pic>
        <p:nvPicPr>
          <p:cNvPr id="6146" name="Picture 2" descr="C:\Users\учитель\Pictures\89ce62523aa41650b4b64ff13bec8657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31"/>
          <a:stretch/>
        </p:blipFill>
        <p:spPr bwMode="auto">
          <a:xfrm>
            <a:off x="395536" y="2060848"/>
            <a:ext cx="4572000" cy="2601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7"/>
            <a:ext cx="3119856" cy="416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596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Учатся пересчитывать, присчитывать, добавлять, убавлять количество </a:t>
            </a:r>
            <a:r>
              <a:rPr lang="ru-RU" dirty="0" smtClean="0"/>
              <a:t>предметов, преобразовывать множества, сравнивать множества.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6719"/>
            <a:ext cx="5487021" cy="412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226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640" y="65204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Сравнение по величине проводится методом наложения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3168352" cy="237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5"/>
            <a:ext cx="3174988" cy="237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1" y="3861048"/>
            <a:ext cx="3375918" cy="2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891128"/>
            <a:ext cx="3312368" cy="248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554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342107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72"/>
          <a:stretch/>
        </p:blipFill>
        <p:spPr bwMode="auto">
          <a:xfrm>
            <a:off x="755576" y="1147918"/>
            <a:ext cx="2552617" cy="283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236"/>
          <a:stretch/>
        </p:blipFill>
        <p:spPr bwMode="auto">
          <a:xfrm>
            <a:off x="5076056" y="1124541"/>
            <a:ext cx="2703984" cy="287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8167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Сравнение предметов, имеющих объем, площадь, по </a:t>
            </a:r>
            <a:r>
              <a:rPr lang="ru-RU" dirty="0" smtClean="0"/>
              <a:t>величине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189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В </a:t>
            </a:r>
            <a:r>
              <a:rPr lang="ru-RU" dirty="0"/>
              <a:t>общей системе подготовки школьников с нарушениями интеллекта к самостоятельной жизни большое место занимают уроки математики, на которых учащиеся получают начальные математические знания, овладевают необходимыми вычислительными умениями, учатся логически мыслить. </a:t>
            </a:r>
            <a:endParaRPr lang="ru-RU" dirty="0" smtClean="0"/>
          </a:p>
          <a:p>
            <a:pPr indent="457200"/>
            <a:r>
              <a:rPr lang="ru-RU" dirty="0" smtClean="0"/>
              <a:t>Однако </a:t>
            </a:r>
            <a:r>
              <a:rPr lang="ru-RU" dirty="0"/>
              <a:t>усвоение математики для детей с умственной отсталостью представляет большие трудности. Дети в силу присущих им особенностей психического развития (интеллектуальная недостаточность, инертность мышления, рассеянность внимания, бедность представлений, нарушения речи и др.) слабо ориентируются в содержании математического задания, не могут его выполнить самостоятельно и поэтому нуждаются в постоянной помощи.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86015"/>
            <a:ext cx="2160240" cy="206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291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Основная цель курса математики </a:t>
            </a:r>
            <a:r>
              <a:rPr lang="ru-RU" dirty="0"/>
              <a:t>– дать учащимся с умственной отсталостью доступные знания, необходимые в повседневной жизни и при выборе профессии. </a:t>
            </a:r>
          </a:p>
          <a:p>
            <a:pPr indent="457200"/>
            <a:r>
              <a:rPr lang="ru-RU" dirty="0"/>
              <a:t>Исходя из основной цели, задачами обучения математике являются:</a:t>
            </a:r>
          </a:p>
          <a:p>
            <a:pPr indent="457200"/>
            <a:r>
              <a:rPr lang="ru-RU" dirty="0"/>
              <a:t>•	формирование доступных умственно обучающимся с умственной отсталостью (интеллектуальными нарушениями) математических знаний и умений, необходимых для решения учебно-познавательных, учебно-практических, житейских и профессиональных задач и развитие способности их использования при решении соответствующих возрасту задач;</a:t>
            </a:r>
          </a:p>
          <a:p>
            <a:pPr indent="457200"/>
            <a:r>
              <a:rPr lang="ru-RU" dirty="0"/>
              <a:t>•	коррекция и развитие познавательной деятельности и личностных качеств обучающихся с умственной отсталостью (интеллектуальными нарушениями) средствами математики с учетом их индивидуальных возможностей;</a:t>
            </a:r>
          </a:p>
          <a:p>
            <a:pPr indent="457200"/>
            <a:r>
              <a:rPr lang="ru-RU" dirty="0"/>
              <a:t>формирование положительных качеств личности, в частности аккуратности, настойчивости, трудолюбия, самостоятельности, терпеливости, любознательности, умений планировать свою деятельность, доводить начатое дело до конца, осуществлять контроль и самоконтроль. </a:t>
            </a:r>
          </a:p>
        </p:txBody>
      </p:sp>
    </p:spTree>
    <p:extLst>
      <p:ext uri="{BB962C8B-B14F-4D97-AF65-F5344CB8AC3E}">
        <p14:creationId xmlns="" xmlns:p14="http://schemas.microsoft.com/office/powerpoint/2010/main" val="291201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3448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Пропедевтический </a:t>
            </a:r>
            <a:r>
              <a:rPr lang="ru-RU" sz="2800" b="1" dirty="0" smtClean="0"/>
              <a:t>период</a:t>
            </a:r>
          </a:p>
          <a:p>
            <a:pPr indent="457200"/>
            <a:r>
              <a:rPr lang="ru-RU" dirty="0" smtClean="0"/>
              <a:t>Цель </a:t>
            </a:r>
            <a:r>
              <a:rPr lang="ru-RU" dirty="0"/>
              <a:t>обучения в этот период — на основе предметно-практических действий учащихся уточнить их представления о величине, форме, цвете предметов, об их количественных и временных понятиях.</a:t>
            </a:r>
          </a:p>
          <a:p>
            <a:pPr indent="457200"/>
            <a:r>
              <a:rPr lang="ru-RU" dirty="0" smtClean="0"/>
              <a:t>Основное </a:t>
            </a:r>
            <a:r>
              <a:rPr lang="ru-RU" dirty="0"/>
              <a:t>содержание обучения в пропедевтический период составляют операции с предметами и их совокупностями (объединение совокупностей предметов и выделение их части, сравнение совокупностей, их упорядочение и т. Д.).</a:t>
            </a:r>
          </a:p>
          <a:p>
            <a:pPr indent="457200"/>
            <a:r>
              <a:rPr lang="ru-RU" dirty="0" smtClean="0"/>
              <a:t>Большое </a:t>
            </a:r>
            <a:r>
              <a:rPr lang="ru-RU" dirty="0"/>
              <a:t>значение в программе придается формированию пространственных представлений (форма, размер, взаимное размещение предметов в пространстве</a:t>
            </a:r>
            <a:r>
              <a:rPr lang="ru-RU" dirty="0" smtClean="0"/>
              <a:t>).</a:t>
            </a:r>
          </a:p>
          <a:p>
            <a:pPr indent="457200"/>
            <a:r>
              <a:rPr lang="ru-RU" dirty="0" smtClean="0"/>
              <a:t>К концу пропедевтического периода не все дети усваивают понятия, поэтому мы продолжаем работать с этими понятиями далее.</a:t>
            </a:r>
          </a:p>
        </p:txBody>
      </p:sp>
    </p:spTree>
    <p:extLst>
      <p:ext uri="{BB962C8B-B14F-4D97-AF65-F5344CB8AC3E}">
        <p14:creationId xmlns="" xmlns:p14="http://schemas.microsoft.com/office/powerpoint/2010/main" val="201728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Организация предметно-практической деятельности обучающихся с умственной отсталостью в 1-2 классах на уроках математики как один из способов решения коррекционно-развивающих задач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Гришанова Наталья Сергеевна.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4316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596</TotalTime>
  <Words>344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Организация предметно-практической деятельности обучающихся с умственной отсталостью в 1-2 классах на уроках математики как один из способов решения коррекционно-развивающих задач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Radino</cp:lastModifiedBy>
  <cp:revision>34</cp:revision>
  <dcterms:created xsi:type="dcterms:W3CDTF">2023-12-11T11:56:13Z</dcterms:created>
  <dcterms:modified xsi:type="dcterms:W3CDTF">2023-12-23T05:31:37Z</dcterms:modified>
</cp:coreProperties>
</file>