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Психологические механизмы </a:t>
            </a:r>
            <a:br>
              <a:rPr lang="ru-RU" sz="5400" dirty="0" smtClean="0"/>
            </a:br>
            <a:r>
              <a:rPr lang="ru-RU" sz="5400" dirty="0" smtClean="0"/>
              <a:t>чтения, письма, счёта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Головкина Т.М., учитель ГОУ ЯО «Переславль-</a:t>
            </a:r>
            <a:r>
              <a:rPr lang="ru-RU" dirty="0" err="1" smtClean="0"/>
              <a:t>Залесская</a:t>
            </a:r>
            <a:r>
              <a:rPr lang="ru-RU" dirty="0" smtClean="0"/>
              <a:t> школа-интернат № 3»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807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овладения навыком письма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элементная, </a:t>
            </a:r>
          </a:p>
          <a:p>
            <a:r>
              <a:rPr lang="ru-RU" dirty="0" smtClean="0"/>
              <a:t>буквенная,</a:t>
            </a:r>
          </a:p>
          <a:p>
            <a:r>
              <a:rPr lang="ru-RU" dirty="0" smtClean="0"/>
              <a:t> стадия связного письма,</a:t>
            </a:r>
          </a:p>
          <a:p>
            <a:r>
              <a:rPr lang="ru-RU" dirty="0" smtClean="0"/>
              <a:t>стадия связного скорописного письма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понятия о числе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непосредственное представление количества, стоящего за числом;</a:t>
            </a:r>
          </a:p>
          <a:p>
            <a:r>
              <a:rPr lang="ru-RU" dirty="0" smtClean="0"/>
              <a:t> понимание положения числа в системе других числовых знаков, т. е. его положения в разрядной сетке (место в ряду цифр, составляющих число, и место в классе = позиционный и разрядный принципы построения числа );</a:t>
            </a:r>
          </a:p>
          <a:p>
            <a:r>
              <a:rPr lang="ru-RU" dirty="0" smtClean="0"/>
              <a:t>осознание интимной и сложной связи числа с другими числами;</a:t>
            </a:r>
          </a:p>
          <a:p>
            <a:r>
              <a:rPr lang="ru-RU" dirty="0" smtClean="0"/>
              <a:t>понимания сложной, непрямой связи записи числа в цифровых знаках с его вербальным обозначением.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Психологические предпосылки формирования счётных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регуляция поведения;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предметных действий и операций практического и наглядно-образного мышления;</a:t>
            </a:r>
          </a:p>
          <a:p>
            <a:r>
              <a:rPr lang="ru-RU" dirty="0" smtClean="0"/>
              <a:t>зрительно-пространственной восприятие;</a:t>
            </a:r>
          </a:p>
          <a:p>
            <a:r>
              <a:rPr lang="ru-RU" dirty="0" smtClean="0"/>
              <a:t>речемыслительная деятельность;</a:t>
            </a:r>
          </a:p>
          <a:p>
            <a:r>
              <a:rPr lang="ru-RU" dirty="0" smtClean="0"/>
              <a:t>оперативная  и долговременная память (зрительная, слуховая, двигательная);</a:t>
            </a:r>
          </a:p>
          <a:p>
            <a:r>
              <a:rPr lang="ru-RU" dirty="0" smtClean="0"/>
              <a:t>изобразительно-графические способности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290" y="453407"/>
            <a:ext cx="10058400" cy="225826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Формирование </a:t>
            </a:r>
            <a:r>
              <a:rPr lang="ru-RU" sz="3600" dirty="0" err="1" smtClean="0"/>
              <a:t>сенсорно-перцептивной</a:t>
            </a:r>
            <a:r>
              <a:rPr lang="ru-RU" sz="3600" dirty="0" smtClean="0"/>
              <a:t>, психомоторной, речевой сферы как базы учебных навыков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343806"/>
            <a:ext cx="10058400" cy="369123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регуляторные способности, произвольность деятельности;</a:t>
            </a:r>
          </a:p>
          <a:p>
            <a:r>
              <a:rPr lang="ru-RU" dirty="0" smtClean="0"/>
              <a:t>мотивация;</a:t>
            </a:r>
          </a:p>
          <a:p>
            <a:r>
              <a:rPr lang="ru-RU" dirty="0" smtClean="0"/>
              <a:t>предметно-практическая деятельность;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общей и мелкой моторики;</a:t>
            </a:r>
          </a:p>
          <a:p>
            <a:r>
              <a:rPr lang="ru-RU" dirty="0" smtClean="0"/>
              <a:t>наглядно-образные представления, изобразительно-графические навыки;</a:t>
            </a:r>
          </a:p>
          <a:p>
            <a:r>
              <a:rPr lang="ru-RU" dirty="0" smtClean="0"/>
              <a:t>слухоречевые, </a:t>
            </a:r>
            <a:r>
              <a:rPr lang="ru-RU" dirty="0" err="1" smtClean="0"/>
              <a:t>речедвигательные</a:t>
            </a:r>
            <a:r>
              <a:rPr lang="ru-RU" dirty="0" smtClean="0"/>
              <a:t> способности;</a:t>
            </a:r>
          </a:p>
          <a:p>
            <a:r>
              <a:rPr lang="ru-RU" dirty="0" smtClean="0"/>
              <a:t>зрительно-пространственное восприятие;</a:t>
            </a:r>
          </a:p>
          <a:p>
            <a:r>
              <a:rPr lang="ru-RU" dirty="0" smtClean="0"/>
              <a:t>аналитико-синтетическая деятельность;</a:t>
            </a:r>
          </a:p>
          <a:p>
            <a:r>
              <a:rPr lang="ru-RU" dirty="0" smtClean="0"/>
              <a:t>речемыслительная </a:t>
            </a:r>
            <a:r>
              <a:rPr lang="ru-RU" dirty="0" err="1" smtClean="0"/>
              <a:t>деятелность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скорость переработки информации;</a:t>
            </a:r>
          </a:p>
          <a:p>
            <a:r>
              <a:rPr lang="ru-RU" dirty="0" smtClean="0"/>
              <a:t>оперативные процессы;</a:t>
            </a:r>
          </a:p>
          <a:p>
            <a:r>
              <a:rPr lang="ru-RU" dirty="0" err="1" smtClean="0"/>
              <a:t>мнестическая</a:t>
            </a:r>
            <a:r>
              <a:rPr lang="ru-RU" dirty="0" smtClean="0"/>
              <a:t> деятельность (зрительная, слухоречевая, </a:t>
            </a:r>
            <a:r>
              <a:rPr lang="ru-RU" smtClean="0"/>
              <a:t>двигательная память).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коррекционно-развивающей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Поддержание энергетического баланса, регуляция поведения.</a:t>
            </a:r>
          </a:p>
          <a:p>
            <a:r>
              <a:rPr lang="ru-RU" dirty="0" smtClean="0"/>
              <a:t>Мотивация.</a:t>
            </a:r>
          </a:p>
          <a:p>
            <a:r>
              <a:rPr lang="ru-RU" dirty="0" smtClean="0"/>
              <a:t>Принятие задач, работа с инструкциями, образцами и пр.</a:t>
            </a:r>
          </a:p>
          <a:p>
            <a:pPr algn="just"/>
            <a:r>
              <a:rPr lang="ru-RU" dirty="0" smtClean="0"/>
              <a:t>Развитие аналитико-синтетической деятельности, </a:t>
            </a:r>
            <a:r>
              <a:rPr lang="ru-RU" dirty="0" err="1" smtClean="0"/>
              <a:t>сукцессивных</a:t>
            </a:r>
            <a:r>
              <a:rPr lang="ru-RU" dirty="0" smtClean="0"/>
              <a:t> и симультанных процессов.</a:t>
            </a:r>
          </a:p>
          <a:p>
            <a:pPr algn="just"/>
            <a:r>
              <a:rPr lang="ru-RU" dirty="0" smtClean="0"/>
              <a:t>Увеличение объёма оперативных процессов и скорости переработки информации.</a:t>
            </a:r>
          </a:p>
          <a:p>
            <a:pPr algn="just"/>
            <a:r>
              <a:rPr lang="ru-RU" dirty="0" smtClean="0"/>
              <a:t>Развитие </a:t>
            </a:r>
            <a:r>
              <a:rPr lang="ru-RU" dirty="0" err="1" smtClean="0"/>
              <a:t>мнестических</a:t>
            </a:r>
            <a:r>
              <a:rPr lang="ru-RU" dirty="0" smtClean="0"/>
              <a:t> процессов.</a:t>
            </a:r>
          </a:p>
          <a:p>
            <a:pPr algn="just"/>
            <a:r>
              <a:rPr lang="ru-RU" dirty="0" smtClean="0"/>
              <a:t>Развитие межанализаторных связей, особое внимание – слухоречевому вниманию, восприятию, памяти; зрительно-пространственному восприятию.</a:t>
            </a:r>
          </a:p>
          <a:p>
            <a:pPr algn="just"/>
            <a:r>
              <a:rPr lang="ru-RU" dirty="0" smtClean="0"/>
              <a:t>Развитие общей и мелкой моторики, изобразительно-графических навыков.</a:t>
            </a:r>
          </a:p>
          <a:p>
            <a:pPr algn="just"/>
            <a:r>
              <a:rPr lang="ru-RU" dirty="0" smtClean="0"/>
              <a:t>Отработка отдельных операций </a:t>
            </a:r>
            <a:r>
              <a:rPr lang="ru-RU" smtClean="0"/>
              <a:t>(компонентов) </a:t>
            </a:r>
            <a:r>
              <a:rPr lang="ru-RU" dirty="0" smtClean="0"/>
              <a:t>чтения, письма</a:t>
            </a:r>
            <a:r>
              <a:rPr lang="ru-RU" smtClean="0"/>
              <a:t>, счёта.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69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ВПФ – основа для становления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/>
              <a:t>зрительно-пространственный </a:t>
            </a:r>
            <a:r>
              <a:rPr lang="ru-RU" sz="2000" dirty="0" err="1"/>
              <a:t>гнозис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слухоречевая и зрительная память</a:t>
            </a:r>
            <a:r>
              <a:rPr lang="ru-RU" sz="2000" dirty="0" smtClean="0"/>
              <a:t>; оперативная память;</a:t>
            </a:r>
            <a:endParaRPr lang="ru-RU" sz="2000" dirty="0"/>
          </a:p>
          <a:p>
            <a:pPr lvl="0"/>
            <a:r>
              <a:rPr lang="ru-RU" sz="2000" dirty="0"/>
              <a:t>устная речь</a:t>
            </a:r>
            <a:r>
              <a:rPr lang="ru-RU" sz="2000" dirty="0" smtClean="0"/>
              <a:t>; </a:t>
            </a:r>
            <a:r>
              <a:rPr lang="ru-RU" sz="2000" dirty="0" err="1" smtClean="0"/>
              <a:t>речедвигательный</a:t>
            </a:r>
            <a:r>
              <a:rPr lang="ru-RU" sz="2000" dirty="0" smtClean="0"/>
              <a:t> анализатор;</a:t>
            </a:r>
            <a:endParaRPr lang="ru-RU" sz="2000" dirty="0"/>
          </a:p>
          <a:p>
            <a:pPr lvl="0"/>
            <a:r>
              <a:rPr lang="ru-RU" sz="2000" dirty="0" err="1"/>
              <a:t>сукцессивные</a:t>
            </a:r>
            <a:r>
              <a:rPr lang="ru-RU" sz="2000" dirty="0"/>
              <a:t> и симультанные процессы;</a:t>
            </a:r>
          </a:p>
          <a:p>
            <a:pPr lvl="0"/>
            <a:r>
              <a:rPr lang="ru-RU" sz="2000" dirty="0"/>
              <a:t>произвольность деятельности, </a:t>
            </a:r>
            <a:r>
              <a:rPr lang="ru-RU" sz="2000" dirty="0" err="1"/>
              <a:t>саморегуляция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межанализаторные </a:t>
            </a:r>
            <a:r>
              <a:rPr lang="ru-RU" sz="2000" dirty="0" smtClean="0"/>
              <a:t>связи;</a:t>
            </a:r>
          </a:p>
          <a:p>
            <a:pPr lvl="0"/>
            <a:r>
              <a:rPr lang="ru-RU" sz="2000" dirty="0"/>
              <a:t>с</a:t>
            </a:r>
            <a:r>
              <a:rPr lang="ru-RU" sz="2000" dirty="0" smtClean="0"/>
              <a:t>мысловое прогнозирование; речемыслительная деятельность;</a:t>
            </a:r>
          </a:p>
          <a:p>
            <a:pPr lvl="0"/>
            <a:r>
              <a:rPr lang="ru-RU" sz="2000" dirty="0" smtClean="0"/>
              <a:t>Мотивация.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23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овладения чтением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распознание букв и побуквенное чтение;</a:t>
            </a:r>
          </a:p>
          <a:p>
            <a:pPr lvl="0"/>
            <a:r>
              <a:rPr lang="ru-RU" sz="2800" dirty="0"/>
              <a:t>распознание слогов и </a:t>
            </a:r>
            <a:r>
              <a:rPr lang="ru-RU" sz="2800" dirty="0" err="1"/>
              <a:t>послоговое</a:t>
            </a:r>
            <a:r>
              <a:rPr lang="ru-RU" sz="2800" dirty="0"/>
              <a:t> чтение;</a:t>
            </a:r>
          </a:p>
          <a:p>
            <a:pPr lvl="0"/>
            <a:r>
              <a:rPr lang="ru-RU" sz="2800" dirty="0"/>
              <a:t>чтение целыми словами;</a:t>
            </a:r>
          </a:p>
          <a:p>
            <a:pPr lvl="0"/>
            <a:r>
              <a:rPr lang="ru-RU" sz="2800" dirty="0"/>
              <a:t>беглое (синтетическое) чтение.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42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стороны обучения чтению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енсомоторная;</a:t>
            </a:r>
          </a:p>
          <a:p>
            <a:r>
              <a:rPr lang="ru-RU" dirty="0" smtClean="0"/>
              <a:t>смысловая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0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Психологические механизмы письма (Л.М. Цветкова). Психологический уровень.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Century Gothic" pitchFamily="34" charset="0"/>
              <a:buChar char="•"/>
            </a:pPr>
            <a:r>
              <a:rPr lang="ru-RU" dirty="0" smtClean="0"/>
              <a:t>возникновение намерения, мотива к письменной речи; </a:t>
            </a:r>
          </a:p>
          <a:p>
            <a:pPr>
              <a:buFont typeface="Century Gothic" pitchFamily="34" charset="0"/>
              <a:buChar char="•"/>
            </a:pPr>
            <a:r>
              <a:rPr lang="ru-RU" dirty="0" smtClean="0"/>
              <a:t> создание замысла (о чём писать);</a:t>
            </a:r>
          </a:p>
          <a:p>
            <a:r>
              <a:rPr lang="ru-RU" dirty="0" smtClean="0"/>
              <a:t>создание на его основе общего смысла (что писать) содержания;</a:t>
            </a:r>
          </a:p>
          <a:p>
            <a:r>
              <a:rPr lang="ru-RU" dirty="0" smtClean="0"/>
              <a:t>регуляция деятельности и осуществление контроля за выполняемыми действиями.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3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Психолингвистический уровень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</a:t>
            </a:r>
            <a:r>
              <a:rPr lang="ru-RU" dirty="0" err="1" smtClean="0"/>
              <a:t>звукоразличения</a:t>
            </a:r>
            <a:r>
              <a:rPr lang="ru-RU" dirty="0" smtClean="0"/>
              <a:t>, на основе которого проводится звуковой анализ слова и более крупных речевых единиц;</a:t>
            </a:r>
          </a:p>
          <a:p>
            <a:r>
              <a:rPr lang="ru-RU" dirty="0" smtClean="0"/>
              <a:t>объём акустического восприятия и слухоречевая память обеспечивают восприятие и удержание информации в оперативной памяти;</a:t>
            </a:r>
          </a:p>
          <a:p>
            <a:r>
              <a:rPr lang="ru-RU" dirty="0" smtClean="0"/>
              <a:t> актуализация образов-представлений графемы, т. е. перешифровка звуковой информации в соответствующие буквы;</a:t>
            </a:r>
          </a:p>
          <a:p>
            <a:r>
              <a:rPr lang="ru-RU" dirty="0" smtClean="0"/>
              <a:t>актуализация моторного образа буквы, т.е. перешифровка в соответствующую серию тонких движений руки; </a:t>
            </a:r>
          </a:p>
          <a:p>
            <a:r>
              <a:rPr lang="ru-RU" dirty="0" smtClean="0"/>
              <a:t>написание букв, слов, фраз.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66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Психофизиологический уровень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совместная работа анализаторных систем:</a:t>
            </a:r>
          </a:p>
          <a:p>
            <a:r>
              <a:rPr lang="ru-RU" dirty="0" smtClean="0"/>
              <a:t>акустической,</a:t>
            </a:r>
          </a:p>
          <a:p>
            <a:r>
              <a:rPr lang="ru-RU" dirty="0" smtClean="0"/>
              <a:t> зрительной, </a:t>
            </a:r>
          </a:p>
          <a:p>
            <a:r>
              <a:rPr lang="ru-RU" dirty="0" smtClean="0"/>
              <a:t>двигательной.</a:t>
            </a:r>
          </a:p>
          <a:p>
            <a:r>
              <a:rPr lang="ru-RU" dirty="0" smtClean="0"/>
              <a:t>Межанализаторная интеграция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2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структура письма (А.Н. Корнев)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символического обозначения фонем, </a:t>
            </a:r>
          </a:p>
          <a:p>
            <a:r>
              <a:rPr lang="ru-RU" dirty="0" smtClean="0"/>
              <a:t>моделирования звуковой структуры слова с помощью графических символов,</a:t>
            </a:r>
          </a:p>
          <a:p>
            <a:r>
              <a:rPr lang="ru-RU" dirty="0" smtClean="0"/>
              <a:t>исполнение  </a:t>
            </a:r>
            <a:r>
              <a:rPr lang="ru-RU" dirty="0" err="1" smtClean="0"/>
              <a:t>графо-моторных</a:t>
            </a:r>
            <a:r>
              <a:rPr lang="ru-RU" dirty="0" smtClean="0"/>
              <a:t> операций.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28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ВПФ – база для формирования навыка письма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слухоречевые способности (внимание, восприятие, память);</a:t>
            </a:r>
          </a:p>
          <a:p>
            <a:r>
              <a:rPr lang="ru-RU" dirty="0" smtClean="0"/>
              <a:t>зрительно-пространственное восприятие; зрительное внимание, память;</a:t>
            </a:r>
          </a:p>
          <a:p>
            <a:r>
              <a:rPr lang="ru-RU" dirty="0" err="1" smtClean="0"/>
              <a:t>речедвигательный</a:t>
            </a:r>
            <a:r>
              <a:rPr lang="ru-RU" dirty="0" smtClean="0"/>
              <a:t> анализатор;</a:t>
            </a:r>
          </a:p>
          <a:p>
            <a:r>
              <a:rPr lang="ru-RU" dirty="0" err="1" smtClean="0"/>
              <a:t>графо-моторные</a:t>
            </a:r>
            <a:r>
              <a:rPr lang="ru-RU" dirty="0" smtClean="0"/>
              <a:t> способности;</a:t>
            </a:r>
          </a:p>
          <a:p>
            <a:r>
              <a:rPr lang="ru-RU" dirty="0" err="1" smtClean="0"/>
              <a:t>сукцессивные</a:t>
            </a:r>
            <a:r>
              <a:rPr lang="ru-RU" dirty="0" smtClean="0"/>
              <a:t> процессы;</a:t>
            </a:r>
          </a:p>
          <a:p>
            <a:r>
              <a:rPr lang="ru-RU" dirty="0" smtClean="0"/>
              <a:t>аналитико-синтетическая деятельность;</a:t>
            </a:r>
          </a:p>
          <a:p>
            <a:r>
              <a:rPr lang="ru-RU" dirty="0" smtClean="0"/>
              <a:t>регуляция, организация деятельности;</a:t>
            </a:r>
          </a:p>
          <a:p>
            <a:r>
              <a:rPr lang="ru-RU" dirty="0" smtClean="0"/>
              <a:t>изобразительно-графические навыки.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166</TotalTime>
  <Words>576</Words>
  <Application>Microsoft Office PowerPoint</Application>
  <PresentationFormat>Широкоэкранный</PresentationFormat>
  <Paragraphs>91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Савон</vt:lpstr>
      <vt:lpstr>Психологические механизмы  чтения, письма, счёта</vt:lpstr>
      <vt:lpstr>ВПФ – основа для становления чтения</vt:lpstr>
      <vt:lpstr>Этапы овладения чтением</vt:lpstr>
      <vt:lpstr>Две стороны обучения чтению</vt:lpstr>
      <vt:lpstr>Психологические механизмы письма (Л.М. Цветкова). Психологический уровень.</vt:lpstr>
      <vt:lpstr>Психолингвистический уровень письма</vt:lpstr>
      <vt:lpstr>Психофизиологический уровень письма</vt:lpstr>
      <vt:lpstr>Психологическая структура письма (А.Н. Корнев)</vt:lpstr>
      <vt:lpstr>ВПФ – база для формирования навыка письма</vt:lpstr>
      <vt:lpstr>Стадии овладения навыком письма</vt:lpstr>
      <vt:lpstr>Компоненты понятия о числе</vt:lpstr>
      <vt:lpstr>Психологические предпосылки формирования счётных операций</vt:lpstr>
      <vt:lpstr>Формирование сенсорно-перцептивной, психомоторной, речевой сферы как базы учебных навыков</vt:lpstr>
      <vt:lpstr>Основные направления коррекционно-развивающей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механизмы  чтения, письма, счёта</dc:title>
  <dc:creator>Admin</dc:creator>
  <cp:lastModifiedBy>Admin</cp:lastModifiedBy>
  <cp:revision>14</cp:revision>
  <dcterms:created xsi:type="dcterms:W3CDTF">2023-11-01T16:30:47Z</dcterms:created>
  <dcterms:modified xsi:type="dcterms:W3CDTF">2023-11-08T05:59:43Z</dcterms:modified>
</cp:coreProperties>
</file>